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34"/>
  </p:notesMasterIdLst>
  <p:handoutMasterIdLst>
    <p:handoutMasterId r:id="rId35"/>
  </p:handoutMasterIdLst>
  <p:sldIdLst>
    <p:sldId id="285" r:id="rId4"/>
    <p:sldId id="257" r:id="rId5"/>
    <p:sldId id="263" r:id="rId6"/>
    <p:sldId id="262" r:id="rId7"/>
    <p:sldId id="277" r:id="rId8"/>
    <p:sldId id="264" r:id="rId9"/>
    <p:sldId id="286" r:id="rId10"/>
    <p:sldId id="258" r:id="rId11"/>
    <p:sldId id="288" r:id="rId12"/>
    <p:sldId id="261" r:id="rId13"/>
    <p:sldId id="275" r:id="rId14"/>
    <p:sldId id="281" r:id="rId15"/>
    <p:sldId id="259" r:id="rId16"/>
    <p:sldId id="279" r:id="rId17"/>
    <p:sldId id="260" r:id="rId18"/>
    <p:sldId id="265" r:id="rId19"/>
    <p:sldId id="266" r:id="rId20"/>
    <p:sldId id="267" r:id="rId21"/>
    <p:sldId id="289" r:id="rId22"/>
    <p:sldId id="268" r:id="rId23"/>
    <p:sldId id="282" r:id="rId24"/>
    <p:sldId id="269" r:id="rId25"/>
    <p:sldId id="284" r:id="rId26"/>
    <p:sldId id="283" r:id="rId27"/>
    <p:sldId id="270" r:id="rId28"/>
    <p:sldId id="271" r:id="rId29"/>
    <p:sldId id="272" r:id="rId30"/>
    <p:sldId id="274" r:id="rId31"/>
    <p:sldId id="280" r:id="rId32"/>
    <p:sldId id="287" r:id="rId33"/>
  </p:sldIdLst>
  <p:sldSz cx="9144000" cy="6858000" type="screen4x3"/>
  <p:notesSz cx="6797675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B69"/>
    <a:srgbClr val="018BE3"/>
    <a:srgbClr val="113F71"/>
    <a:srgbClr val="425972"/>
    <a:srgbClr val="000000"/>
    <a:srgbClr val="0000CC"/>
    <a:srgbClr val="EBEDD1"/>
    <a:srgbClr val="E5CFCD"/>
    <a:srgbClr val="FF7C80"/>
    <a:srgbClr val="FF50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93792" autoAdjust="0"/>
  </p:normalViewPr>
  <p:slideViewPr>
    <p:cSldViewPr>
      <p:cViewPr varScale="1">
        <p:scale>
          <a:sx n="122" d="100"/>
          <a:sy n="122" d="100"/>
        </p:scale>
        <p:origin x="103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27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tableStyles" Target="tableStyles.xml"/><Relationship Id="rId21" Type="http://schemas.openxmlformats.org/officeDocument/2006/relationships/slide" Target="slides/slide18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A4B6351-FC80-06F7-5D36-0A05CD4D48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91A6F9-0595-D3A8-C6A4-A51941B2E1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7703539D-33EE-4413-83B8-167B280E2A87}" type="datetimeFigureOut">
              <a:rPr lang="en-US"/>
              <a:pPr>
                <a:defRPr/>
              </a:pPr>
              <a:t>1/7/2025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9EE0E9-829D-B14D-4253-6A93999813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189F168-77A6-304E-13C0-3F1872D596E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6E5B0FE-0FA9-4797-B6D0-DCB41E691ED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8A914C-06EA-9570-5BE2-9B12A922F69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BB0CE7-A592-23E9-52E3-AC6A44569FB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EE87A856-2716-41FE-8331-FBAA2E95078F}" type="datetimeFigureOut">
              <a:rPr lang="en-US"/>
              <a:pPr>
                <a:defRPr/>
              </a:pPr>
              <a:t>1/7/2025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E4766B72-8B75-F36A-7060-FF1AB956E0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68400" y="1243013"/>
            <a:ext cx="44608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C65994D-6338-639F-CD23-ABF1A831D8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EF628AB-573D-5539-7EEA-04224F76DBA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8C800D-AEE8-4E18-C5DD-29F8B358C0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D6F071C-07E8-44EA-A73E-B938B6EABF6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5023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8265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E07979E5-B26F-5A78-F233-E93200BB20F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6975"/>
            <a:ext cx="9144000" cy="566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19695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914400" y="76200"/>
            <a:ext cx="914400" cy="914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4C1A8A-FF7D-95D6-2DAD-B44BFE35FF56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30924C-039C-712C-3C2A-D6C69FDCB91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3CCE48DC-A16C-4C7B-90A9-993152F3B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7CC1CE2-45E2-0235-66FE-32CAA3CC2958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52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3005"/>
            <a:ext cx="6705600" cy="563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EAD099-3298-7E51-98D4-9272DA15DBA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8C8A92-6E56-5F07-9B82-F9A64607C3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FAAC5E7-4935-44C3-9BA6-F7A1AA9CBB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D4C78B7-57B4-97CA-A825-D294FBA78DB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4886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7813" y="122238"/>
            <a:ext cx="2005012" cy="6027737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22238"/>
            <a:ext cx="5865813" cy="60277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A941542-B100-5246-99A2-C3768EA2FFB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98A0CD-99CD-728A-DE10-E7417B4F33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D397B3C-C7F5-4BEF-839A-7C1B8F262DA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112F886-00A5-F6B3-547C-AA4599B48A7C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66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228725"/>
            <a:ext cx="8023225" cy="492125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564403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6705600" cy="563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9B1B080-51CB-31B2-4739-D86E0A8A9E8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EA56C10-AC6D-EAAD-39CF-1DC5F165D8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DF4DA0DB-90A0-440C-9E86-FEFFBD4B6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F78F39A-4950-FF53-64EB-57837665DE7F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52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793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85F6771-4D90-C660-A3EE-93C98C6ABE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54706B5-4993-9B25-AA35-31C5D424ED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32F11C22-7088-4E30-9135-67F5FB3577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89A6242D-1ECE-F6FC-3366-3151B1D192C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83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3005"/>
            <a:ext cx="6705600" cy="563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28725"/>
            <a:ext cx="3935413" cy="4921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97413" y="1228725"/>
            <a:ext cx="3935412" cy="4921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F8BF8A-2E19-01C1-A15A-6F6D080F32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6C42B6-6D43-CB91-8EC6-F51321195B6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FD8C2E0-91F0-4E7E-B3D7-898FF6C1A1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DCABC7-9CBE-6752-54CB-7DED268D5D1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715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0D5B5D6-6F87-FC58-0D34-BB9C394CF34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1DDC899-E156-E415-AE5B-54329780E2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27A0BAE7-64E8-4A3D-8D57-053B58A950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D2EF5FD-390E-5101-477D-73EE17D58A26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5005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5616" y="543005"/>
            <a:ext cx="6705600" cy="563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98119C0-313B-A38E-B1FB-53C8AA89E6E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9451A-3EAB-CF16-C329-6D5C9E321E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7CA9E374-C75C-459A-93AB-39EF510A4D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5AF773-0971-7DF9-85A9-CA76D14106F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24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B2815C-03A8-6C55-D91B-5504AE6060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79E386F-907A-AD5C-3070-67C5FEE0988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F3F12AE8-EA0B-4B0C-BC6F-DD8BE1A595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D133B5-81C4-8808-43C6-D9808276D5AB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87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1EB472-C0A2-C0B0-EEBC-622D11173EE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5791200" y="6248400"/>
            <a:ext cx="2895600" cy="334963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A42B6D-A5C8-3EFE-F638-776DA729FB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3429000" y="6338888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fld id="{B3E56138-A136-45C8-AB13-94A8A6ADB8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FF4277-BC5E-0601-E775-F908DFC551A3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324600"/>
            <a:ext cx="2133600" cy="244475"/>
          </a:xfrm>
          <a:prstGeom prst="rect">
            <a:avLst/>
          </a:prstGeom>
        </p:spPr>
        <p:txBody>
          <a:bodyPr/>
          <a:lstStyle>
            <a:lvl1pPr eaLnBrk="1" hangingPunct="1"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4883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7C80"/>
            </a:gs>
            <a:gs pos="50000">
              <a:srgbClr val="E5CFCD"/>
            </a:gs>
            <a:gs pos="100000">
              <a:srgbClr val="FF7C80"/>
            </a:gs>
          </a:gsLst>
          <a:lin ang="108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Picture 63">
            <a:extLst>
              <a:ext uri="{FF2B5EF4-FFF2-40B4-BE49-F238E27FC236}">
                <a16:creationId xmlns:a16="http://schemas.microsoft.com/office/drawing/2014/main" id="{1847808E-2FB3-75C7-33E5-ECCE24F39B0C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10274" y="30823"/>
            <a:ext cx="9113178" cy="492303"/>
          </a:xfrm>
          <a:prstGeom prst="rect">
            <a:avLst/>
          </a:prstGeom>
          <a:solidFill>
            <a:srgbClr val="FFC000"/>
          </a:solidFill>
          <a:ln w="34925">
            <a:solidFill>
              <a:srgbClr val="FFC000"/>
            </a:solidFill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1027" name="Picture 64">
            <a:extLst>
              <a:ext uri="{FF2B5EF4-FFF2-40B4-BE49-F238E27FC236}">
                <a16:creationId xmlns:a16="http://schemas.microsoft.com/office/drawing/2014/main" id="{5112F5D5-3A45-AE4D-BB1A-58A1B77934E4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5000"/>
            <a:ext cx="9144000" cy="6229350"/>
          </a:xfrm>
          <a:prstGeom prst="rect">
            <a:avLst/>
          </a:prstGeom>
          <a:noFill/>
          <a:ln w="9525">
            <a:solidFill>
              <a:srgbClr val="92D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8" name="Rectangle 3">
            <a:extLst>
              <a:ext uri="{FF2B5EF4-FFF2-40B4-BE49-F238E27FC236}">
                <a16:creationId xmlns:a16="http://schemas.microsoft.com/office/drawing/2014/main" id="{809C6317-76E3-33E4-0350-17626BF986E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gray">
          <a:xfrm>
            <a:off x="609600" y="1228725"/>
            <a:ext cx="8023225" cy="492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9" name="TextBox 6">
            <a:extLst>
              <a:ext uri="{FF2B5EF4-FFF2-40B4-BE49-F238E27FC236}">
                <a16:creationId xmlns:a16="http://schemas.microsoft.com/office/drawing/2014/main" id="{92609DF0-74B7-DF84-A3C8-EE4CFFEEF21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-11113" y="39688"/>
            <a:ext cx="3657601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Group</a:t>
            </a:r>
          </a:p>
          <a:p>
            <a:pPr eaLnBrk="1" hangingPunct="1"/>
            <a:r>
              <a:rPr lang="en-US" altLang="en-US" sz="1200" b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IDEA TECHNOLOGY CORPORATION JSC</a:t>
            </a:r>
          </a:p>
        </p:txBody>
      </p:sp>
      <p:sp>
        <p:nvSpPr>
          <p:cNvPr id="1030" name="Title Placeholder 1">
            <a:extLst>
              <a:ext uri="{FF2B5EF4-FFF2-40B4-BE49-F238E27FC236}">
                <a16:creationId xmlns:a16="http://schemas.microsoft.com/office/drawing/2014/main" id="{73B38CFC-4C6C-553C-7C01-96E06752E3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1031" name="Picture 4" descr="Text&#10;&#10;Description automatically generated">
            <a:extLst>
              <a:ext uri="{FF2B5EF4-FFF2-40B4-BE49-F238E27FC236}">
                <a16:creationId xmlns:a16="http://schemas.microsoft.com/office/drawing/2014/main" id="{58876451-E663-DD3A-B726-2163E310EB4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4438" y="-25400"/>
            <a:ext cx="15795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3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74" r:id="rId13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1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 b="1" i="1">
          <a:solidFill>
            <a:schemeClr val="tx1"/>
          </a:solidFill>
          <a:latin typeface="Verdana" panose="020B060403050404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Font typeface="Wingdings" panose="05000000000000000000" pitchFamily="2" charset="2"/>
        <a:buChar char="v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Font typeface="Wingdings" panose="05000000000000000000" pitchFamily="2" charset="2"/>
        <a:buChar char="§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1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4.jpg"/><Relationship Id="rId7" Type="http://schemas.openxmlformats.org/officeDocument/2006/relationships/image" Target="../media/image4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jpg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jpg"/><Relationship Id="rId3" Type="http://schemas.openxmlformats.org/officeDocument/2006/relationships/image" Target="../media/image51.png"/><Relationship Id="rId7" Type="http://schemas.openxmlformats.org/officeDocument/2006/relationships/image" Target="../media/image55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jpg"/><Relationship Id="rId10" Type="http://schemas.openxmlformats.org/officeDocument/2006/relationships/image" Target="../media/image58.jpe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jpg"/><Relationship Id="rId5" Type="http://schemas.openxmlformats.org/officeDocument/2006/relationships/image" Target="../media/image63.jpg"/><Relationship Id="rId4" Type="http://schemas.openxmlformats.org/officeDocument/2006/relationships/image" Target="../media/image62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g"/><Relationship Id="rId13" Type="http://schemas.openxmlformats.org/officeDocument/2006/relationships/image" Target="../media/image75.jpg"/><Relationship Id="rId3" Type="http://schemas.openxmlformats.org/officeDocument/2006/relationships/image" Target="../media/image65.png"/><Relationship Id="rId7" Type="http://schemas.openxmlformats.org/officeDocument/2006/relationships/image" Target="../media/image69.jpg"/><Relationship Id="rId12" Type="http://schemas.openxmlformats.org/officeDocument/2006/relationships/image" Target="../media/image74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g"/><Relationship Id="rId11" Type="http://schemas.openxmlformats.org/officeDocument/2006/relationships/image" Target="../media/image73.jpg"/><Relationship Id="rId5" Type="http://schemas.openxmlformats.org/officeDocument/2006/relationships/image" Target="../media/image67.jpg"/><Relationship Id="rId10" Type="http://schemas.openxmlformats.org/officeDocument/2006/relationships/image" Target="../media/image72.jpg"/><Relationship Id="rId4" Type="http://schemas.openxmlformats.org/officeDocument/2006/relationships/image" Target="../media/image66.jpg"/><Relationship Id="rId9" Type="http://schemas.openxmlformats.org/officeDocument/2006/relationships/image" Target="../media/image71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3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6A02219-76C6-E883-C35C-9A1F532E788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r="3230"/>
          <a:stretch/>
        </p:blipFill>
        <p:spPr>
          <a:xfrm>
            <a:off x="0" y="1639308"/>
            <a:ext cx="9144000" cy="53087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30A23BD-A80C-B3F4-3E7F-2BA61C9DEA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83569"/>
          <a:stretch/>
        </p:blipFill>
        <p:spPr>
          <a:xfrm>
            <a:off x="0" y="616978"/>
            <a:ext cx="9144000" cy="102233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C91690BF-2D07-899D-5D7F-5CFC88157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74048" y="3475038"/>
            <a:ext cx="4869952" cy="563562"/>
          </a:xfrm>
        </p:spPr>
        <p:txBody>
          <a:bodyPr/>
          <a:lstStyle/>
          <a:p>
            <a:r>
              <a:rPr lang="en-US" sz="3200" i="0">
                <a:solidFill>
                  <a:schemeClr val="bg1"/>
                </a:solidFill>
              </a:rPr>
              <a:t> </a:t>
            </a:r>
            <a:r>
              <a:rPr lang="en-US" sz="3200" i="0">
                <a:solidFill>
                  <a:srgbClr val="FFDB69"/>
                </a:solidFill>
              </a:rPr>
              <a:t>COMPANY PROFILE</a:t>
            </a:r>
            <a:endParaRPr lang="en-US" sz="3200" i="0" dirty="0">
              <a:solidFill>
                <a:srgbClr val="FFDB69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6C00AE1-51F3-C286-2BF8-871CC13E9CA3}"/>
              </a:ext>
            </a:extLst>
          </p:cNvPr>
          <p:cNvSpPr txBox="1">
            <a:spLocks/>
          </p:cNvSpPr>
          <p:nvPr/>
        </p:nvSpPr>
        <p:spPr bwMode="auto">
          <a:xfrm>
            <a:off x="4340723" y="3932238"/>
            <a:ext cx="4869952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1800" i="0">
                <a:solidFill>
                  <a:schemeClr val="bg1"/>
                </a:solidFill>
              </a:rPr>
              <a:t> Japan Technology – Made by IDEA</a:t>
            </a:r>
            <a:endParaRPr lang="en-US" sz="1800" i="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9B650B4-C10A-1797-884C-FF13BF908B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545" y="616978"/>
            <a:ext cx="800909" cy="80355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AD19ACD1-CA7E-A10E-3053-39EB1AA8AE3F}"/>
              </a:ext>
            </a:extLst>
          </p:cNvPr>
          <p:cNvSpPr txBox="1">
            <a:spLocks/>
          </p:cNvSpPr>
          <p:nvPr/>
        </p:nvSpPr>
        <p:spPr bwMode="auto">
          <a:xfrm>
            <a:off x="0" y="6294438"/>
            <a:ext cx="23622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1400" i="0" dirty="0">
                <a:solidFill>
                  <a:schemeClr val="bg1"/>
                </a:solidFill>
              </a:rPr>
              <a:t> (+84) 28 73 013 779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E8B9B9E-14DC-E0DE-FC92-C545088261E9}"/>
              </a:ext>
            </a:extLst>
          </p:cNvPr>
          <p:cNvSpPr txBox="1">
            <a:spLocks/>
          </p:cNvSpPr>
          <p:nvPr/>
        </p:nvSpPr>
        <p:spPr bwMode="auto">
          <a:xfrm>
            <a:off x="4114800" y="4570413"/>
            <a:ext cx="51816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r>
              <a:rPr lang="en-US" sz="1600" i="0" dirty="0">
                <a:solidFill>
                  <a:schemeClr val="bg1"/>
                </a:solidFill>
              </a:rPr>
              <a:t> </a:t>
            </a:r>
            <a:r>
              <a:rPr lang="en-US" sz="1600" i="0" dirty="0">
                <a:solidFill>
                  <a:srgbClr val="FFDB69"/>
                </a:solidFill>
              </a:rPr>
              <a:t>Machine Design – Automated Machines </a:t>
            </a:r>
          </a:p>
          <a:p>
            <a:pPr algn="ctr"/>
            <a:r>
              <a:rPr lang="en-US" sz="1600" i="0" dirty="0">
                <a:solidFill>
                  <a:srgbClr val="FFDB69"/>
                </a:solidFill>
              </a:rPr>
              <a:t>Robot System – AGV - IoT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BFA59CC-0F37-928D-50F3-1C0697BCCBF5}"/>
              </a:ext>
            </a:extLst>
          </p:cNvPr>
          <p:cNvSpPr txBox="1">
            <a:spLocks/>
          </p:cNvSpPr>
          <p:nvPr/>
        </p:nvSpPr>
        <p:spPr bwMode="auto">
          <a:xfrm>
            <a:off x="3276599" y="6281247"/>
            <a:ext cx="25908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1400" i="0" dirty="0">
                <a:solidFill>
                  <a:schemeClr val="bg1"/>
                </a:solidFill>
              </a:rPr>
              <a:t> info@ideagroupvn.com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3D3F8C9-0729-C071-6C42-B641B5E90C22}"/>
              </a:ext>
            </a:extLst>
          </p:cNvPr>
          <p:cNvSpPr txBox="1">
            <a:spLocks/>
          </p:cNvSpPr>
          <p:nvPr/>
        </p:nvSpPr>
        <p:spPr bwMode="auto">
          <a:xfrm>
            <a:off x="6553200" y="6281247"/>
            <a:ext cx="2590800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1400" i="0" dirty="0">
                <a:solidFill>
                  <a:schemeClr val="bg1"/>
                </a:solidFill>
              </a:rPr>
              <a:t>www.ideagroupvn.com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B0A69B5-DB91-D7FC-BAF2-1793E4FB91D7}"/>
              </a:ext>
            </a:extLst>
          </p:cNvPr>
          <p:cNvSpPr txBox="1"/>
          <p:nvPr/>
        </p:nvSpPr>
        <p:spPr>
          <a:xfrm>
            <a:off x="1981200" y="5894147"/>
            <a:ext cx="57530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FF00"/>
                </a:solidFill>
                <a:latin typeface="Verdana (Body)"/>
              </a:rPr>
              <a:t>UNITY – CREATIVITY – DEVELOPMENT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5056BCE-CE53-DCCC-316B-E66FD62B6D9B}"/>
              </a:ext>
            </a:extLst>
          </p:cNvPr>
          <p:cNvSpPr txBox="1">
            <a:spLocks/>
          </p:cNvSpPr>
          <p:nvPr/>
        </p:nvSpPr>
        <p:spPr bwMode="auto">
          <a:xfrm>
            <a:off x="-76201" y="513519"/>
            <a:ext cx="4247746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1800" i="0" dirty="0">
                <a:solidFill>
                  <a:schemeClr val="bg1"/>
                </a:solidFill>
              </a:rPr>
              <a:t> Innovation for the better life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EDB360-6603-8273-68C9-441F56C9143B}"/>
              </a:ext>
            </a:extLst>
          </p:cNvPr>
          <p:cNvSpPr txBox="1"/>
          <p:nvPr/>
        </p:nvSpPr>
        <p:spPr>
          <a:xfrm>
            <a:off x="914400" y="1753149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C000"/>
                </a:solidFill>
              </a:rPr>
              <a:t>TẬP ĐOÀN CÔNG NGHỆ IDEA</a:t>
            </a:r>
          </a:p>
          <a:p>
            <a:pPr algn="ctr"/>
            <a:r>
              <a:rPr lang="en-US" b="1" dirty="0">
                <a:solidFill>
                  <a:srgbClr val="FFC000"/>
                </a:solidFill>
              </a:rPr>
              <a:t>IDEA TECHNOLOGY CORPORATION JOINT STOCK COMPANY</a:t>
            </a:r>
          </a:p>
        </p:txBody>
      </p:sp>
      <p:pic>
        <p:nvPicPr>
          <p:cNvPr id="13" name="Picture 12" descr="A red circle with black text&#10;&#10;Description automatically generated with low confidence">
            <a:extLst>
              <a:ext uri="{FF2B5EF4-FFF2-40B4-BE49-F238E27FC236}">
                <a16:creationId xmlns:a16="http://schemas.microsoft.com/office/drawing/2014/main" id="{B23C1DE0-BC8B-B6B2-A627-048495F215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503" y="3513264"/>
            <a:ext cx="979297" cy="98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9779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B6D7598-496B-81BF-4F0C-0D1B844E1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 dirty="0">
                <a:solidFill>
                  <a:srgbClr val="113F71"/>
                </a:solidFill>
              </a:rPr>
              <a:t>5. MARKETS AND YEARLY REVENUE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50584E-F170-B81D-31A6-23E7F001EC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147463"/>
            <a:ext cx="7696200" cy="34594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450058D-6453-75BB-4BEB-C64D1C6AB7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4911703"/>
            <a:ext cx="7848600" cy="1946297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FD3BB7-9E13-0B35-BFED-1990ED6D0BB5}"/>
              </a:ext>
            </a:extLst>
          </p:cNvPr>
          <p:cNvSpPr txBox="1">
            <a:spLocks/>
          </p:cNvSpPr>
          <p:nvPr/>
        </p:nvSpPr>
        <p:spPr bwMode="auto">
          <a:xfrm>
            <a:off x="762000" y="4489624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1600" i="0" dirty="0">
                <a:solidFill>
                  <a:srgbClr val="113F71"/>
                </a:solidFill>
              </a:rPr>
              <a:t>MAIN CLIENTS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0CE92E4-6C28-B384-C26F-70A9C71749D2}"/>
              </a:ext>
            </a:extLst>
          </p:cNvPr>
          <p:cNvSpPr txBox="1"/>
          <p:nvPr/>
        </p:nvSpPr>
        <p:spPr>
          <a:xfrm>
            <a:off x="1380151" y="6400799"/>
            <a:ext cx="6404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Growth chart of revenue and profit for the period 2010 - 2022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5B76841F-EB5E-69D7-BF80-EEDFE9F8B2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>
                <a:solidFill>
                  <a:srgbClr val="113F71"/>
                </a:solidFill>
              </a:rPr>
              <a:t>MARKETS AND YEARLY REVENUE</a:t>
            </a:r>
            <a:endParaRPr lang="en-US" sz="2000" i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B0B016C-2573-FE68-93F1-2968D3439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90600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1216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&#10;&#10;Description automatically generated with medium confidence">
            <a:extLst>
              <a:ext uri="{FF2B5EF4-FFF2-40B4-BE49-F238E27FC236}">
                <a16:creationId xmlns:a16="http://schemas.microsoft.com/office/drawing/2014/main" id="{0B315858-A2F3-8054-F7D8-A5F2626E8B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5ACE7867-B097-A02E-1DFF-4E4696B265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065" y="577479"/>
            <a:ext cx="8310135" cy="665814"/>
          </a:xfrm>
        </p:spPr>
        <p:txBody>
          <a:bodyPr>
            <a:normAutofit/>
          </a:bodyPr>
          <a:lstStyle/>
          <a:p>
            <a:r>
              <a:rPr lang="en-US" sz="2000" b="1" i="0">
                <a:latin typeface="Verdana (Body)"/>
                <a:cs typeface="Arial" panose="020B0604020202020204" pitchFamily="34" charset="0"/>
              </a:rPr>
              <a:t>REVENUE STATISTICS</a:t>
            </a:r>
            <a:endParaRPr lang="en-US" sz="2000" b="1" i="0" dirty="0">
              <a:latin typeface="Verdana (Body)"/>
              <a:cs typeface="Arial" panose="020B0604020202020204" pitchFamily="34" charset="0"/>
            </a:endParaRP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535614BC-3D9B-2DC5-8C8D-F6803BC36B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532" y="4387870"/>
            <a:ext cx="8795940" cy="2128911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A597251-8768-0316-BF98-A6DAD96875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532" y="1224042"/>
            <a:ext cx="8793403" cy="287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8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EB2E8FF-78B1-174C-D6C9-FB2A898B5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4295417"/>
            <a:ext cx="822960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>
                <a:solidFill>
                  <a:schemeClr val="accent5">
                    <a:lumMod val="50000"/>
                  </a:schemeClr>
                </a:solidFill>
                <a:latin typeface="Verdana (Body)"/>
              </a:rPr>
              <a:t>1. Machine design contractor service  </a:t>
            </a:r>
          </a:p>
          <a:p>
            <a:pPr eaLnBrk="1" hangingPunct="1"/>
            <a:r>
              <a:rPr lang="en-US" altLang="en-US" sz="2400">
                <a:solidFill>
                  <a:schemeClr val="accent5">
                    <a:lumMod val="50000"/>
                  </a:schemeClr>
                </a:solidFill>
                <a:latin typeface="Verdana (Body)"/>
              </a:rPr>
              <a:t>2. Automated machine manufacturing</a:t>
            </a:r>
          </a:p>
          <a:p>
            <a:pPr eaLnBrk="1" hangingPunct="1"/>
            <a:r>
              <a:rPr lang="en-US" altLang="en-US" sz="2400">
                <a:solidFill>
                  <a:schemeClr val="accent5">
                    <a:lumMod val="50000"/>
                  </a:schemeClr>
                </a:solidFill>
                <a:latin typeface="Verdana (Body)"/>
              </a:rPr>
              <a:t>3. Precision mechanical processing, jigs</a:t>
            </a:r>
          </a:p>
          <a:p>
            <a:pPr eaLnBrk="1" hangingPunct="1"/>
            <a:r>
              <a:rPr lang="en-US" altLang="en-US" sz="2400">
                <a:solidFill>
                  <a:schemeClr val="accent5">
                    <a:lumMod val="50000"/>
                  </a:schemeClr>
                </a:solidFill>
                <a:latin typeface="Verdana (Body)"/>
              </a:rPr>
              <a:t>4. Research and development of robots, AGVs</a:t>
            </a:r>
          </a:p>
          <a:p>
            <a:pPr eaLnBrk="1" hangingPunct="1"/>
            <a:r>
              <a:rPr lang="en-US" altLang="en-US" sz="2400">
                <a:solidFill>
                  <a:schemeClr val="accent5">
                    <a:lumMod val="50000"/>
                  </a:schemeClr>
                </a:solidFill>
                <a:latin typeface="Verdana (Body)"/>
              </a:rPr>
              <a:t>5. Trading, technical services and training</a:t>
            </a:r>
            <a:endParaRPr lang="en-US" altLang="en-US" sz="2400" dirty="0">
              <a:solidFill>
                <a:schemeClr val="accent5">
                  <a:lumMod val="50000"/>
                </a:schemeClr>
              </a:solidFill>
              <a:latin typeface="Verdana (Body)"/>
            </a:endParaRPr>
          </a:p>
        </p:txBody>
      </p:sp>
      <p:pic>
        <p:nvPicPr>
          <p:cNvPr id="4" name="Picture 3" descr="Chart&#10;&#10;Description automatically generated with medium confidence">
            <a:extLst>
              <a:ext uri="{FF2B5EF4-FFF2-40B4-BE49-F238E27FC236}">
                <a16:creationId xmlns:a16="http://schemas.microsoft.com/office/drawing/2014/main" id="{4B492BD1-562B-512D-C0FA-0DA9EF5752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A30D3B9-2932-8CE1-40E4-50252A9112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85826"/>
            <a:ext cx="8077200" cy="2652773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DDB6B689-9577-BBDA-6B1F-483062662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715932"/>
            <a:ext cx="9753600" cy="563562"/>
          </a:xfrm>
        </p:spPr>
        <p:txBody>
          <a:bodyPr/>
          <a:lstStyle/>
          <a:p>
            <a:r>
              <a:rPr lang="en-US" sz="2000" i="0" dirty="0"/>
              <a:t>6. PRODUCTS AND SERVICES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hart&#10;&#10;Description automatically generated with medium confidence">
            <a:extLst>
              <a:ext uri="{FF2B5EF4-FFF2-40B4-BE49-F238E27FC236}">
                <a16:creationId xmlns:a16="http://schemas.microsoft.com/office/drawing/2014/main" id="{D8BED311-26D8-EC16-42EF-12F419823D6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BFF4C6E-5EB1-517D-5B78-210566825A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7" y="685800"/>
            <a:ext cx="9057723" cy="6098604"/>
          </a:xfrm>
        </p:spPr>
      </p:pic>
    </p:spTree>
    <p:extLst>
      <p:ext uri="{BB962C8B-B14F-4D97-AF65-F5344CB8AC3E}">
        <p14:creationId xmlns:p14="http://schemas.microsoft.com/office/powerpoint/2010/main" val="3171394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&#10;&#10;Description automatically generated with medium confidence">
            <a:extLst>
              <a:ext uri="{FF2B5EF4-FFF2-40B4-BE49-F238E27FC236}">
                <a16:creationId xmlns:a16="http://schemas.microsoft.com/office/drawing/2014/main" id="{649FD6A6-98ED-60F5-C487-C644CE1C36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1F192E4-C892-B12E-2E97-534CAA5AD0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834" y="1763875"/>
            <a:ext cx="2784766" cy="190068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A9F14A-CCDD-7917-CBE8-72BE3ADFE1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2067" y="1752600"/>
            <a:ext cx="2907733" cy="1900681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BDFDAFE-228C-B6F5-B157-50BC84D18C7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97" y="1755648"/>
            <a:ext cx="2784766" cy="190068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57D2750-E1C8-45FD-4163-F2ABE399772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77" y="4250146"/>
            <a:ext cx="2784765" cy="1969227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F8B93D4-EF6A-D703-52A2-653FEACA085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56" y="4240306"/>
            <a:ext cx="2905644" cy="1969228"/>
          </a:xfrm>
          <a:prstGeom prst="rect">
            <a:avLst/>
          </a:prstGeom>
        </p:spPr>
      </p:pic>
      <p:pic>
        <p:nvPicPr>
          <p:cNvPr id="23" name="Content Placeholder 5">
            <a:extLst>
              <a:ext uri="{FF2B5EF4-FFF2-40B4-BE49-F238E27FC236}">
                <a16:creationId xmlns:a16="http://schemas.microsoft.com/office/drawing/2014/main" id="{C35B8CDD-44AC-4AE9-4A4E-85D4DF2EDD4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172200" y="4250146"/>
            <a:ext cx="2807213" cy="1969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D225FF9-8C15-68B5-B0C2-304356B882D4}"/>
              </a:ext>
            </a:extLst>
          </p:cNvPr>
          <p:cNvSpPr txBox="1"/>
          <p:nvPr/>
        </p:nvSpPr>
        <p:spPr>
          <a:xfrm>
            <a:off x="79015" y="1263000"/>
            <a:ext cx="2864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Dismantle parts drawing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1A3C67B-4FD1-0B14-D4A2-2CABED0A8094}"/>
              </a:ext>
            </a:extLst>
          </p:cNvPr>
          <p:cNvSpPr txBox="1"/>
          <p:nvPr/>
        </p:nvSpPr>
        <p:spPr>
          <a:xfrm>
            <a:off x="3108801" y="1245573"/>
            <a:ext cx="2967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Create assembly drawing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90B100-B508-21A9-BAF1-775DF777902A}"/>
              </a:ext>
            </a:extLst>
          </p:cNvPr>
          <p:cNvSpPr txBox="1"/>
          <p:nvPr/>
        </p:nvSpPr>
        <p:spPr>
          <a:xfrm>
            <a:off x="6419079" y="1245573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Design 2D machine</a:t>
            </a:r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2B6F507-AD0D-282D-DFA3-0813E9CC4D00}"/>
              </a:ext>
            </a:extLst>
          </p:cNvPr>
          <p:cNvSpPr txBox="1"/>
          <p:nvPr/>
        </p:nvSpPr>
        <p:spPr>
          <a:xfrm>
            <a:off x="6419079" y="3774607"/>
            <a:ext cx="2313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Design 3D machine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799E70-29F4-E629-96BF-9DBAE3B93EB8}"/>
              </a:ext>
            </a:extLst>
          </p:cNvPr>
          <p:cNvSpPr txBox="1"/>
          <p:nvPr/>
        </p:nvSpPr>
        <p:spPr>
          <a:xfrm>
            <a:off x="316259" y="3790976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Process 2D drawing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8917F47-BAAD-2566-ABCE-CDE948209F46}"/>
              </a:ext>
            </a:extLst>
          </p:cNvPr>
          <p:cNvSpPr txBox="1"/>
          <p:nvPr/>
        </p:nvSpPr>
        <p:spPr>
          <a:xfrm>
            <a:off x="3646797" y="379097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Create 3D data</a:t>
            </a:r>
            <a:endParaRPr lang="en-US" b="1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7DF447E4-B76E-D6C6-A34A-209F190040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>
                <a:solidFill>
                  <a:srgbClr val="113F71"/>
                </a:solidFill>
              </a:rPr>
              <a:t>6.1. MACHINE DESIGN CONTRACTOR SERVICE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hart&#10;&#10;Description automatically generated with medium confidence">
            <a:extLst>
              <a:ext uri="{FF2B5EF4-FFF2-40B4-BE49-F238E27FC236}">
                <a16:creationId xmlns:a16="http://schemas.microsoft.com/office/drawing/2014/main" id="{EBFA2B88-C8B0-85FC-C36F-AE6CF8BB80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6" name="Content Placeholder 21">
            <a:extLst>
              <a:ext uri="{FF2B5EF4-FFF2-40B4-BE49-F238E27FC236}">
                <a16:creationId xmlns:a16="http://schemas.microsoft.com/office/drawing/2014/main" id="{F831C8AD-E6CD-2B4D-D8E3-076B2ADB97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5181600" y="3801532"/>
            <a:ext cx="3724751" cy="2395169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perspectiveFront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CF68886-C003-F6FC-C36D-CDB84A47AF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49" y="3801533"/>
            <a:ext cx="4791551" cy="240331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  <a:scene3d>
            <a:camera prst="perspectiveFront"/>
            <a:lightRig rig="threePt" dir="t"/>
          </a:scene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91013B3-A9BE-96B2-2C9A-CA4EA8590B0D}"/>
              </a:ext>
            </a:extLst>
          </p:cNvPr>
          <p:cNvSpPr txBox="1"/>
          <p:nvPr/>
        </p:nvSpPr>
        <p:spPr>
          <a:xfrm>
            <a:off x="152400" y="6327416"/>
            <a:ext cx="8789288" cy="3781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/>
              <a:t>Image of the assembly factory at Linh Trung 1 EPZ, Ho Chi Minh City</a:t>
            </a:r>
            <a:endParaRPr lang="en-US" b="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A9A45F8-7E87-D584-FC24-19063AAD04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>
                <a:solidFill>
                  <a:srgbClr val="113F71"/>
                </a:solidFill>
              </a:rPr>
              <a:t>6.2. AUTOMATED MACHINE MANUFACTURING</a:t>
            </a:r>
            <a:endParaRPr lang="en-US" sz="2000" i="0" dirty="0">
              <a:solidFill>
                <a:srgbClr val="113F7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0283279-6CF3-4D42-B331-853A46BD10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7675" y="1173162"/>
            <a:ext cx="4105725" cy="253150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733F40-C3E7-42E3-9535-F86D83B6BEB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8674" y="1173162"/>
            <a:ext cx="4477651" cy="2515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521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3E54F027-9B2D-AC11-A5DF-A32460E96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2096"/>
            <a:ext cx="9144000" cy="6368303"/>
          </a:xfrm>
        </p:spPr>
      </p:pic>
      <p:sp>
        <p:nvSpPr>
          <p:cNvPr id="10" name="Title 3">
            <a:extLst>
              <a:ext uri="{FF2B5EF4-FFF2-40B4-BE49-F238E27FC236}">
                <a16:creationId xmlns:a16="http://schemas.microsoft.com/office/drawing/2014/main" id="{8663600F-6B5F-017C-80FB-D26DD70E6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524000" y="611318"/>
            <a:ext cx="67056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000" i="0">
                <a:solidFill>
                  <a:srgbClr val="002060"/>
                </a:solidFill>
              </a:rPr>
              <a:t>AUTOMATED MACHINES</a:t>
            </a:r>
            <a:endParaRPr lang="en-US" altLang="en-US" sz="2000" i="0" dirty="0">
              <a:solidFill>
                <a:srgbClr val="00206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7703D2E-DD07-445F-FCD0-D76E1EA8464A}"/>
              </a:ext>
            </a:extLst>
          </p:cNvPr>
          <p:cNvSpPr txBox="1"/>
          <p:nvPr/>
        </p:nvSpPr>
        <p:spPr>
          <a:xfrm>
            <a:off x="685800" y="3764887"/>
            <a:ext cx="3365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Automated sorting machine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169D0C-FBE3-ECF7-B7FE-09072D773F97}"/>
              </a:ext>
            </a:extLst>
          </p:cNvPr>
          <p:cNvSpPr txBox="1"/>
          <p:nvPr/>
        </p:nvSpPr>
        <p:spPr>
          <a:xfrm>
            <a:off x="4933764" y="611318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Automated assembly machines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479A9F-0587-BB91-928B-F700879C4DAE}"/>
              </a:ext>
            </a:extLst>
          </p:cNvPr>
          <p:cNvSpPr txBox="1"/>
          <p:nvPr/>
        </p:nvSpPr>
        <p:spPr>
          <a:xfrm>
            <a:off x="4953000" y="3764887"/>
            <a:ext cx="35958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Automated packaging machine</a:t>
            </a:r>
          </a:p>
        </p:txBody>
      </p:sp>
    </p:spTree>
    <p:extLst>
      <p:ext uri="{BB962C8B-B14F-4D97-AF65-F5344CB8AC3E}">
        <p14:creationId xmlns:p14="http://schemas.microsoft.com/office/powerpoint/2010/main" val="15839380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9018AA61-8DC9-A8AD-6A4C-5F8F553024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018" y="658717"/>
            <a:ext cx="9174018" cy="625120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8DA6568-C4D4-9753-FF36-161812501AE4}"/>
              </a:ext>
            </a:extLst>
          </p:cNvPr>
          <p:cNvSpPr txBox="1"/>
          <p:nvPr/>
        </p:nvSpPr>
        <p:spPr>
          <a:xfrm>
            <a:off x="1676400" y="2667000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Lathe parts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D6FB14A-B4C2-3655-D2A7-9DBE9AED8BE1}"/>
              </a:ext>
            </a:extLst>
          </p:cNvPr>
          <p:cNvSpPr txBox="1"/>
          <p:nvPr/>
        </p:nvSpPr>
        <p:spPr>
          <a:xfrm>
            <a:off x="1618691" y="4440832"/>
            <a:ext cx="15440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Milling parts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B7D181-F5E2-1F1D-B2B5-2F1D19DF7E33}"/>
              </a:ext>
            </a:extLst>
          </p:cNvPr>
          <p:cNvSpPr txBox="1"/>
          <p:nvPr/>
        </p:nvSpPr>
        <p:spPr>
          <a:xfrm>
            <a:off x="1537419" y="6488668"/>
            <a:ext cx="17065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Welding parts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9EF9A2-263F-A5B7-39D9-60FDEAA5C239}"/>
              </a:ext>
            </a:extLst>
          </p:cNvPr>
          <p:cNvSpPr txBox="1"/>
          <p:nvPr/>
        </p:nvSpPr>
        <p:spPr>
          <a:xfrm>
            <a:off x="5791200" y="6063734"/>
            <a:ext cx="26853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Jigs for manufacturing</a:t>
            </a:r>
            <a:endParaRPr lang="en-US" b="1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793C562-C9EC-F85A-6A64-A9D26DAA4C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 dirty="0">
                <a:solidFill>
                  <a:srgbClr val="113F71"/>
                </a:solidFill>
              </a:rPr>
              <a:t>6.3. PRECISION MECHANICAL PROCESSING, JIGS</a:t>
            </a:r>
          </a:p>
        </p:txBody>
      </p:sp>
    </p:spTree>
    <p:extLst>
      <p:ext uri="{BB962C8B-B14F-4D97-AF65-F5344CB8AC3E}">
        <p14:creationId xmlns:p14="http://schemas.microsoft.com/office/powerpoint/2010/main" val="20600643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433DE7-F13C-1279-F76A-668DE27CF1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16" y="676129"/>
            <a:ext cx="65532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  <a:lvl2pPr marL="742950" indent="-28575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sz="2000" i="0" dirty="0">
                <a:solidFill>
                  <a:srgbClr val="113F71"/>
                </a:solidFill>
              </a:rPr>
              <a:t>6.3. PRECISION MECHANICAL PROCESSING, JIGS</a:t>
            </a:r>
            <a:endParaRPr lang="en-US" altLang="en-US" sz="20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B7D181-F5E2-1F1D-B2B5-2F1D19DF7E33}"/>
              </a:ext>
            </a:extLst>
          </p:cNvPr>
          <p:cNvSpPr txBox="1"/>
          <p:nvPr/>
        </p:nvSpPr>
        <p:spPr>
          <a:xfrm>
            <a:off x="859624" y="3599796"/>
            <a:ext cx="17706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Welding frame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4AFBB1-9660-F0BA-13E4-21BB85C11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2" y="4189434"/>
            <a:ext cx="2982429" cy="197043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0D7293-B25E-E6D4-C76B-9540DF678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79794" y="1683347"/>
            <a:ext cx="2630805" cy="19731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E92981B-6520-B37F-BD4E-49780A9D54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6601" y="3784462"/>
            <a:ext cx="2684623" cy="26992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02FF014-3B00-3B6D-EE1E-6D44E97F889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171" y="4065070"/>
            <a:ext cx="2982429" cy="223682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B6DFEE4-4875-D43D-0088-0653CA3A248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281008"/>
            <a:ext cx="2398571" cy="21495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047277E-121F-FA87-816D-941ACE2563F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8914" y="1449698"/>
            <a:ext cx="2246171" cy="2280974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6106F284-7BB8-4EA9-A0C8-1FE7F0844730}"/>
              </a:ext>
            </a:extLst>
          </p:cNvPr>
          <p:cNvSpPr txBox="1"/>
          <p:nvPr/>
        </p:nvSpPr>
        <p:spPr>
          <a:xfrm>
            <a:off x="829940" y="6294486"/>
            <a:ext cx="18004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Machine frame</a:t>
            </a:r>
          </a:p>
        </p:txBody>
      </p:sp>
    </p:spTree>
    <p:extLst>
      <p:ext uri="{BB962C8B-B14F-4D97-AF65-F5344CB8AC3E}">
        <p14:creationId xmlns:p14="http://schemas.microsoft.com/office/powerpoint/2010/main" val="18560889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rt&#10;&#10;Description automatically generated with medium confidence">
            <a:extLst>
              <a:ext uri="{FF2B5EF4-FFF2-40B4-BE49-F238E27FC236}">
                <a16:creationId xmlns:a16="http://schemas.microsoft.com/office/drawing/2014/main" id="{EF30B78B-9D1F-B70B-42AE-C09256E57D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26A0B65-EE00-4F58-393A-4BFD4B3727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457200" y="984049"/>
            <a:ext cx="54864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3200" b="1">
                <a:solidFill>
                  <a:srgbClr val="0070C0"/>
                </a:solidFill>
                <a:latin typeface="Verdana (Body)"/>
              </a:rPr>
              <a:t>Table of contents</a:t>
            </a:r>
            <a:endParaRPr lang="en-US" altLang="en-US" sz="3200" b="1" dirty="0">
              <a:solidFill>
                <a:srgbClr val="0070C0"/>
              </a:solidFill>
              <a:latin typeface="Verdana (Body)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E2DE4B-D1EC-4EE0-5ECF-D43F302B9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3000" y="1828800"/>
            <a:ext cx="7086600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457200" indent="-457200" algn="just" eaLnBrk="1" hangingPunct="1">
              <a:buFontTx/>
              <a:buAutoNum type="arabicPeriod"/>
            </a:pPr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Overview of IDEA Group</a:t>
            </a:r>
          </a:p>
          <a:p>
            <a:pPr marL="457200" indent="-457200" algn="just" eaLnBrk="1" hangingPunct="1">
              <a:buFontTx/>
              <a:buAutoNum type="arabicPeriod"/>
            </a:pPr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History of development</a:t>
            </a:r>
          </a:p>
          <a:p>
            <a:pPr marL="457200" indent="-457200" algn="just" eaLnBrk="1" hangingPunct="1">
              <a:buAutoNum type="arabicPeriod"/>
            </a:pPr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Vision - Mission - Organizational chart</a:t>
            </a:r>
          </a:p>
          <a:p>
            <a:pPr marL="457200" indent="-457200" algn="just" eaLnBrk="1" hangingPunct="1">
              <a:buAutoNum type="arabicPeriod"/>
            </a:pPr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Branch offices</a:t>
            </a:r>
          </a:p>
          <a:p>
            <a:pPr marL="457200" indent="-457200" algn="just" eaLnBrk="1" hangingPunct="1">
              <a:buAutoNum type="arabicPeriod"/>
            </a:pPr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Markets and yearly revenue</a:t>
            </a:r>
          </a:p>
          <a:p>
            <a:pPr marL="457200" indent="-457200" algn="just" eaLnBrk="1" hangingPunct="1">
              <a:buAutoNum type="arabicPeriod"/>
            </a:pPr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Products and services</a:t>
            </a:r>
          </a:p>
          <a:p>
            <a:pPr algn="just" eaLnBrk="1" hangingPunct="1"/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7.  Cultural activities</a:t>
            </a:r>
          </a:p>
          <a:p>
            <a:pPr algn="just" eaLnBrk="1" hangingPunct="1"/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8.  Senior leaders’ visits</a:t>
            </a:r>
          </a:p>
          <a:p>
            <a:pPr algn="just" eaLnBrk="1" hangingPunct="1"/>
            <a:r>
              <a:rPr lang="en-US" altLang="en-US" sz="2400" dirty="0">
                <a:solidFill>
                  <a:srgbClr val="113F71"/>
                </a:solidFill>
                <a:latin typeface="Verdana (Body)"/>
              </a:rPr>
              <a:t>9.  Typical achievements</a:t>
            </a:r>
            <a:endParaRPr lang="en-US" altLang="en-US" sz="2400" b="1" dirty="0">
              <a:solidFill>
                <a:srgbClr val="113F71"/>
              </a:solidFill>
              <a:latin typeface="Verdana (Body)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6918B9-40D7-42B6-BE64-6DC43A32C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CB6239-19F5-C1A5-49AE-611086802F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09599"/>
            <a:ext cx="9144000" cy="6262099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0FCADF2-7515-B0BD-36C0-8E3E7C6BE02E}"/>
              </a:ext>
            </a:extLst>
          </p:cNvPr>
          <p:cNvSpPr txBox="1"/>
          <p:nvPr/>
        </p:nvSpPr>
        <p:spPr>
          <a:xfrm>
            <a:off x="370994" y="3646249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3-axis robot</a:t>
            </a:r>
            <a:endParaRPr lang="en-US" b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23D007-825F-1813-8049-BFE7668B80EA}"/>
              </a:ext>
            </a:extLst>
          </p:cNvPr>
          <p:cNvSpPr txBox="1"/>
          <p:nvPr/>
        </p:nvSpPr>
        <p:spPr>
          <a:xfrm>
            <a:off x="2514600" y="3684110"/>
            <a:ext cx="1492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6-axis robot</a:t>
            </a:r>
            <a:endParaRPr lang="en-US" b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0C20535-23CB-397B-DF66-1955A6B02A63}"/>
              </a:ext>
            </a:extLst>
          </p:cNvPr>
          <p:cNvSpPr txBox="1"/>
          <p:nvPr/>
        </p:nvSpPr>
        <p:spPr>
          <a:xfrm>
            <a:off x="7005474" y="368411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/>
              <a:t>Disinfection AGV</a:t>
            </a:r>
            <a:endParaRPr lang="en-US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278BF2-FDF9-AF31-7153-29E5F9309330}"/>
              </a:ext>
            </a:extLst>
          </p:cNvPr>
          <p:cNvSpPr txBox="1"/>
          <p:nvPr/>
        </p:nvSpPr>
        <p:spPr>
          <a:xfrm>
            <a:off x="5177816" y="3684110"/>
            <a:ext cx="1018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AGV kit</a:t>
            </a:r>
            <a:endParaRPr 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1B41F4-4262-E703-5395-7E53FF5ACF35}"/>
              </a:ext>
            </a:extLst>
          </p:cNvPr>
          <p:cNvSpPr txBox="1"/>
          <p:nvPr/>
        </p:nvSpPr>
        <p:spPr>
          <a:xfrm>
            <a:off x="624339" y="6474970"/>
            <a:ext cx="1890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AGV (Magnetic)</a:t>
            </a:r>
            <a:endParaRPr lang="en-US" b="1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02787FF-9F3C-84D4-73D1-A9127E0CA2B2}"/>
              </a:ext>
            </a:extLst>
          </p:cNvPr>
          <p:cNvSpPr txBox="1"/>
          <p:nvPr/>
        </p:nvSpPr>
        <p:spPr>
          <a:xfrm>
            <a:off x="7070182" y="6474970"/>
            <a:ext cx="15568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AGV (SLAM)</a:t>
            </a:r>
            <a:endParaRPr 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433FE7E-6272-DA92-BBDB-B960289CB083}"/>
              </a:ext>
            </a:extLst>
          </p:cNvPr>
          <p:cNvSpPr txBox="1"/>
          <p:nvPr/>
        </p:nvSpPr>
        <p:spPr>
          <a:xfrm>
            <a:off x="3704558" y="6488668"/>
            <a:ext cx="15824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AMR (SLAM)</a:t>
            </a:r>
            <a:endParaRPr lang="en-US" b="1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E61BF0B6-87E3-4F8A-C27B-2D3F98B720B3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6.4. RESEARCH AND DEVELOPMENT OF ROBOTS, AGVS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49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3CAD9673-B808-4068-C74A-B8D5E31C14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2DF034-0B1E-71DB-D24A-A1F1C3CBCC7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25" y="1178061"/>
            <a:ext cx="8738175" cy="552847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8FE9F4-CCBE-C17B-D023-B7D59D32A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>
                <a:solidFill>
                  <a:srgbClr val="113F71"/>
                </a:solidFill>
              </a:rPr>
              <a:t>6.5. AUTOMATIC VENDING MACHINES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3791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A5C8F153-614C-8295-153B-56B02B4894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0F6CB8-12FA-72DA-27CF-B508B760B8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59" y="3440205"/>
            <a:ext cx="4257052" cy="13303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6B1AA1-505E-87EA-404A-0DB58F98BD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48" y="1580446"/>
            <a:ext cx="4257052" cy="133032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ED57632-6A83-2F87-F3EC-2AB5DC98F6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65" y="3440205"/>
            <a:ext cx="4267199" cy="13335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EE38B9B-2625-B4DD-D60A-98496C85B13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11" y="5182894"/>
            <a:ext cx="4267200" cy="13335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68B09C4-297D-A466-F9DF-D342C7D2A95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64" y="5182894"/>
            <a:ext cx="4245936" cy="128814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C3EBAEF-2FAE-29DB-7C6B-20E4D64B23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464" y="1594789"/>
            <a:ext cx="4267199" cy="131598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7F5B5480-BEEC-B3DC-DCF4-565E070E25FC}"/>
              </a:ext>
            </a:extLst>
          </p:cNvPr>
          <p:cNvSpPr txBox="1"/>
          <p:nvPr/>
        </p:nvSpPr>
        <p:spPr>
          <a:xfrm>
            <a:off x="228600" y="1143000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cs typeface="Arial" panose="020B0604020202020204" pitchFamily="34" charset="0"/>
              </a:rPr>
              <a:t>Mechanical design service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D9DA22-2C14-0329-B276-0C26EA2484D7}"/>
              </a:ext>
            </a:extLst>
          </p:cNvPr>
          <p:cNvSpPr txBox="1"/>
          <p:nvPr/>
        </p:nvSpPr>
        <p:spPr>
          <a:xfrm>
            <a:off x="4572000" y="1146587"/>
            <a:ext cx="28777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cs typeface="Arial" panose="020B0604020202020204" pitchFamily="34" charset="0"/>
              </a:rPr>
              <a:t>Electrical design service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6F39070-D068-B2B9-1C9F-1D2811C3AB5B}"/>
              </a:ext>
            </a:extLst>
          </p:cNvPr>
          <p:cNvSpPr txBox="1"/>
          <p:nvPr/>
        </p:nvSpPr>
        <p:spPr>
          <a:xfrm>
            <a:off x="228600" y="3059205"/>
            <a:ext cx="3634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Machine manufacturing service</a:t>
            </a:r>
            <a:endParaRPr lang="en-US" b="1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85A0480-4CC3-4BF8-BC7D-3E65F28DFACE}"/>
              </a:ext>
            </a:extLst>
          </p:cNvPr>
          <p:cNvSpPr txBox="1"/>
          <p:nvPr/>
        </p:nvSpPr>
        <p:spPr>
          <a:xfrm>
            <a:off x="4572000" y="3059205"/>
            <a:ext cx="40489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Commercialization of robots, AGVs</a:t>
            </a:r>
            <a:endParaRPr lang="en-US" b="1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23A47E-2E41-86CC-ADF6-A5AA4F6B37B5}"/>
              </a:ext>
            </a:extLst>
          </p:cNvPr>
          <p:cNvSpPr txBox="1"/>
          <p:nvPr/>
        </p:nvSpPr>
        <p:spPr>
          <a:xfrm>
            <a:off x="250613" y="4801572"/>
            <a:ext cx="35830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Mechanical processing service</a:t>
            </a:r>
            <a:endParaRPr lang="en-US" b="1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737882A-076B-241E-EE4B-798588537CB1}"/>
              </a:ext>
            </a:extLst>
          </p:cNvPr>
          <p:cNvSpPr txBox="1"/>
          <p:nvPr/>
        </p:nvSpPr>
        <p:spPr>
          <a:xfrm>
            <a:off x="4579091" y="4801572"/>
            <a:ext cx="33393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/>
              <a:t>Maintenance, export - import</a:t>
            </a:r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AFDACD9-582C-B108-8924-337B9D947200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6.6. TRADING, TECHNICAL SERVICES AND TRAINING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67113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CB58EFE9-4438-F610-FF86-0315103A27B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4B4D3D8-3181-555E-792B-FA7602FDA52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8"/>
          <a:stretch/>
        </p:blipFill>
        <p:spPr>
          <a:xfrm>
            <a:off x="246831" y="1219200"/>
            <a:ext cx="8592369" cy="5264222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AB26D1E8-1BCD-3344-13F8-EB1AADAFBE87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6.7. MANUFACTURING FACTORY AUTOMATION SYSTEM</a:t>
            </a:r>
            <a:endParaRPr lang="en-US" sz="2000" i="0" dirty="0">
              <a:solidFill>
                <a:srgbClr val="113F7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FCCD9B-71E2-B5E1-5E82-162844D1E1F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1447800"/>
            <a:ext cx="762251" cy="764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35105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551EA72D-8600-F12F-D53F-4AA34D3789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7918800-0008-39CD-D9A4-0EB97BB18B5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114" y="1143000"/>
            <a:ext cx="1981274" cy="163431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294267D-18AC-ADF0-BBF9-3CA2D6E4C91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1" t="-1" r="8063" b="1074"/>
          <a:stretch/>
        </p:blipFill>
        <p:spPr>
          <a:xfrm>
            <a:off x="3024633" y="1143000"/>
            <a:ext cx="2668659" cy="163431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98B1E56-B7E5-CF46-A3B1-E96FB5B273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5" t="20943" r="-1" b="18308"/>
          <a:stretch/>
        </p:blipFill>
        <p:spPr>
          <a:xfrm>
            <a:off x="6235033" y="1025513"/>
            <a:ext cx="2680367" cy="17355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1D1A06A-130B-70C4-259E-FB6B783DFDD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8" t="5381" r="3941" b="939"/>
          <a:stretch/>
        </p:blipFill>
        <p:spPr>
          <a:xfrm>
            <a:off x="228600" y="3239389"/>
            <a:ext cx="2204831" cy="15988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1017775-2A1F-CB88-4E71-EE027AC5031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24634" y="3144513"/>
            <a:ext cx="2668659" cy="159884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A799711-E3C1-840A-4ACE-2BA63986513A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3" t="2504"/>
          <a:stretch/>
        </p:blipFill>
        <p:spPr>
          <a:xfrm>
            <a:off x="6386429" y="3041230"/>
            <a:ext cx="2528971" cy="173550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771C39-7510-CBD7-F8BA-C4EAEA32FDCE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68" b="9320"/>
          <a:stretch/>
        </p:blipFill>
        <p:spPr>
          <a:xfrm>
            <a:off x="3145066" y="5135980"/>
            <a:ext cx="2562253" cy="14934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973599E-BB0A-F500-2537-74AF1760F41A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94" t="18285" r="9469" b="19221"/>
          <a:stretch/>
        </p:blipFill>
        <p:spPr>
          <a:xfrm>
            <a:off x="294010" y="5321289"/>
            <a:ext cx="2287674" cy="130746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D9583FA-EAFC-7F5F-26BA-D25E00448E4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95945" y="5146021"/>
            <a:ext cx="2530849" cy="147301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F26BC6A-EAE7-7348-7344-00DDD71471CF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EQUIPMENT FOR PRODUCTION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42099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4D334977-B929-8133-C191-9D1E01BD9B2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7800169-2147-07C0-2994-2479AE7FAB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6" t="10332" r="3376" b="5434"/>
          <a:stretch/>
        </p:blipFill>
        <p:spPr>
          <a:xfrm>
            <a:off x="381001" y="1371600"/>
            <a:ext cx="8382000" cy="4724400"/>
          </a:xfrm>
          <a:ln>
            <a:noFill/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F324EF08-7DB6-259C-4240-49C00FA1EF2E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7. CULTURAL ACTIVITIES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788400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hart&#10;&#10;Description automatically generated with medium confidence">
            <a:extLst>
              <a:ext uri="{FF2B5EF4-FFF2-40B4-BE49-F238E27FC236}">
                <a16:creationId xmlns:a16="http://schemas.microsoft.com/office/drawing/2014/main" id="{961EE2D9-15CE-6A5A-1542-434471BA2E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E2E42E4-191F-F375-973F-960507659C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4422189"/>
            <a:ext cx="4114800" cy="2240740"/>
          </a:xfr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B32859D-B624-AADE-F4A0-FE4350DA2C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4422188"/>
            <a:ext cx="4191000" cy="224746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3240DFA-46D5-CFAD-EB91-57DF6CE44F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96068"/>
            <a:ext cx="4191000" cy="24667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9EB4673-2FBD-AACA-FAE2-AECA4814210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496069"/>
            <a:ext cx="4114800" cy="246679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0928C38-48F5-03AF-05E9-157249588BD9}"/>
              </a:ext>
            </a:extLst>
          </p:cNvPr>
          <p:cNvSpPr txBox="1"/>
          <p:nvPr/>
        </p:nvSpPr>
        <p:spPr>
          <a:xfrm>
            <a:off x="242144" y="1098568"/>
            <a:ext cx="5914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Former Prime Minister - President Nguyen Xuan Phuc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D79E3A5-ACB6-9123-1886-176C588CF3BD}"/>
              </a:ext>
            </a:extLst>
          </p:cNvPr>
          <p:cNvSpPr txBox="1"/>
          <p:nvPr/>
        </p:nvSpPr>
        <p:spPr>
          <a:xfrm>
            <a:off x="278609" y="4038600"/>
            <a:ext cx="4210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Secretary of the City Party Committee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6A4A31-C39A-C13D-75E8-358F53471788}"/>
              </a:ext>
            </a:extLst>
          </p:cNvPr>
          <p:cNvSpPr txBox="1"/>
          <p:nvPr/>
        </p:nvSpPr>
        <p:spPr>
          <a:xfrm>
            <a:off x="4563035" y="4052856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Consulate General of Japan</a:t>
            </a:r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71115ADA-CE52-3C77-C417-89E8B15CDA16}"/>
              </a:ext>
            </a:extLst>
          </p:cNvPr>
          <p:cNvSpPr txBox="1">
            <a:spLocks/>
          </p:cNvSpPr>
          <p:nvPr/>
        </p:nvSpPr>
        <p:spPr bwMode="auto">
          <a:xfrm>
            <a:off x="2286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 dirty="0">
                <a:solidFill>
                  <a:srgbClr val="113F71"/>
                </a:solidFill>
              </a:rPr>
              <a:t>8. SENIOR LEADERS’ VISITS</a:t>
            </a:r>
          </a:p>
        </p:txBody>
      </p:sp>
    </p:spTree>
    <p:extLst>
      <p:ext uri="{BB962C8B-B14F-4D97-AF65-F5344CB8AC3E}">
        <p14:creationId xmlns:p14="http://schemas.microsoft.com/office/powerpoint/2010/main" val="13312904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1E55C9B1-3CC5-300F-8A64-6C5901C15FA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555A2A5-2C72-B95F-8262-4CB10E669C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131" y="1573497"/>
            <a:ext cx="5495738" cy="30940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DC87E8C-6350-F24F-432A-2D43838033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9853" y="5075233"/>
            <a:ext cx="1287747" cy="162124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929B4AA-8808-FC68-E67B-A97D4C42A35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253" y="5075232"/>
            <a:ext cx="1287747" cy="162124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5AAF5E4-AEA9-9F93-47EA-57B036F115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0253" y="5092119"/>
            <a:ext cx="1287747" cy="162124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3A8C789-BF4E-CF66-7B9F-F8B8743FDD4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053" y="5075233"/>
            <a:ext cx="1287747" cy="162124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3388990-0DEC-A349-EBC9-B3BBEDA83EF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79" y="2937479"/>
            <a:ext cx="1358821" cy="171072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3BB352B-F427-1954-8C52-6A335F2DD09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6579" y="1066799"/>
            <a:ext cx="1339772" cy="17653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0EB85F1-DDE1-B126-608F-04362D10566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63" y="2951879"/>
            <a:ext cx="1358821" cy="1710721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5CECF13D-FA65-5A32-E6BE-2D188DEED47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37" y="1062661"/>
            <a:ext cx="1402226" cy="1765367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F19D5B4-DD88-9469-F63D-1BA47997F37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3" y="5092119"/>
            <a:ext cx="1287747" cy="162124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5B7411B-C19C-8DD9-C04F-455D4A9CFA34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7653" y="5081998"/>
            <a:ext cx="1287747" cy="1621241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25030794-6B56-A11A-ABBF-B85DE03678E6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9. TYPICAL ACHIEVEMENTS</a:t>
            </a:r>
            <a:endParaRPr lang="en-US" sz="2000" i="0" dirty="0">
              <a:solidFill>
                <a:srgbClr val="113F7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4413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hart&#10;&#10;Description automatically generated with medium confidence">
            <a:extLst>
              <a:ext uri="{FF2B5EF4-FFF2-40B4-BE49-F238E27FC236}">
                <a16:creationId xmlns:a16="http://schemas.microsoft.com/office/drawing/2014/main" id="{342840E5-65DD-C147-9146-B8E64A2C0E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1675E17D-353B-1B9C-5610-161194A07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79438"/>
            <a:ext cx="9144000" cy="563562"/>
          </a:xfrm>
        </p:spPr>
        <p:txBody>
          <a:bodyPr/>
          <a:lstStyle/>
          <a:p>
            <a:pPr algn="ctr"/>
            <a:r>
              <a:rPr lang="en-US" sz="2000" i="0"/>
              <a:t>CERTIFICATE OF SCIENCE AND TECHNOLOGY ENTERPRISE</a:t>
            </a:r>
            <a:endParaRPr lang="en-US" sz="2000" i="0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B4C0F1B6-FEBB-6EE0-12CC-9CAD2AA03F3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70" y="1209675"/>
            <a:ext cx="4007360" cy="4921250"/>
          </a:xfrm>
        </p:spPr>
      </p:pic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A27CAE6C-29D5-D62C-9528-8EE6FB54E5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2227" y="1209675"/>
            <a:ext cx="4142803" cy="4921250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00EC1D-724E-89D1-5CA7-DDD8ECBAB4FF}"/>
              </a:ext>
            </a:extLst>
          </p:cNvPr>
          <p:cNvSpPr txBox="1"/>
          <p:nvPr/>
        </p:nvSpPr>
        <p:spPr>
          <a:xfrm>
            <a:off x="1066800" y="6216650"/>
            <a:ext cx="30828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Manufa</a:t>
            </a:r>
            <a:r>
              <a:rPr lang="en-US">
                <a:solidFill>
                  <a:schemeClr val="tx1">
                    <a:lumMod val="75000"/>
                  </a:schemeClr>
                </a:solidFill>
              </a:rPr>
              <a:t>cturing </a:t>
            </a:r>
            <a:r>
              <a:rPr lang="en-US"/>
              <a:t>division ITDC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B5BBE-E282-52E0-8C40-53EA887EC1C0}"/>
              </a:ext>
            </a:extLst>
          </p:cNvPr>
          <p:cNvSpPr txBox="1"/>
          <p:nvPr/>
        </p:nvSpPr>
        <p:spPr>
          <a:xfrm>
            <a:off x="5446122" y="6218211"/>
            <a:ext cx="2326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Design division ITEC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38639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745149A-5820-8C82-E380-68E030593ED4}"/>
              </a:ext>
            </a:extLst>
          </p:cNvPr>
          <p:cNvSpPr txBox="1">
            <a:spLocks/>
          </p:cNvSpPr>
          <p:nvPr/>
        </p:nvSpPr>
        <p:spPr bwMode="auto">
          <a:xfrm>
            <a:off x="152400" y="609600"/>
            <a:ext cx="8789288" cy="56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en-US" sz="2000" i="0">
                <a:solidFill>
                  <a:srgbClr val="113F71"/>
                </a:solidFill>
              </a:rPr>
              <a:t>INTRODUCTION VIDEO</a:t>
            </a:r>
            <a:endParaRPr lang="en-US" sz="2000" i="0" dirty="0">
              <a:solidFill>
                <a:srgbClr val="113F71"/>
              </a:solidFill>
            </a:endParaRPr>
          </a:p>
        </p:txBody>
      </p:sp>
      <p:pic>
        <p:nvPicPr>
          <p:cNvPr id="4" name="Media2en (1)">
            <a:hlinkClick r:id="" action="ppaction://media"/>
            <a:extLst>
              <a:ext uri="{FF2B5EF4-FFF2-40B4-BE49-F238E27FC236}">
                <a16:creationId xmlns:a16="http://schemas.microsoft.com/office/drawing/2014/main" id="{2C2F87C6-FC20-9926-4B35-7A9C78F641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70982" y="1066800"/>
            <a:ext cx="8570705" cy="4933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982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565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Chart&#10;&#10;Description automatically generated with medium confidence">
            <a:extLst>
              <a:ext uri="{FF2B5EF4-FFF2-40B4-BE49-F238E27FC236}">
                <a16:creationId xmlns:a16="http://schemas.microsoft.com/office/drawing/2014/main" id="{A9D21744-2D4C-919D-2146-C26B0F7B83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3E6B581-3E56-3048-1684-7D5BC1771ED2}"/>
              </a:ext>
            </a:extLst>
          </p:cNvPr>
          <p:cNvSpPr/>
          <p:nvPr/>
        </p:nvSpPr>
        <p:spPr>
          <a:xfrm>
            <a:off x="152400" y="1181193"/>
            <a:ext cx="1904998" cy="2087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200"/>
              </a:spcBef>
            </a:pPr>
            <a:r>
              <a:rPr lang="en-US" sz="1300" b="1" dirty="0">
                <a:latin typeface="Verdana (Body)"/>
                <a:cs typeface="Times New Roman" panose="02020603050405020304" pitchFamily="18" charset="0"/>
              </a:rPr>
              <a:t>Company Name</a:t>
            </a:r>
            <a:r>
              <a:rPr lang="ja-JP" altLang="en-US" sz="1300" b="1" dirty="0">
                <a:latin typeface="Verdana (Body)"/>
                <a:cs typeface="Times New Roman" panose="02020603050405020304" pitchFamily="18" charset="0"/>
              </a:rPr>
              <a:t>　</a:t>
            </a:r>
            <a:endParaRPr lang="en-US" sz="1300" b="1" dirty="0">
              <a:latin typeface="Verdana (Body)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Foundation</a:t>
            </a:r>
          </a:p>
          <a:p>
            <a:pPr lvl="0">
              <a:spcBef>
                <a:spcPts val="20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Charter capital</a:t>
            </a:r>
            <a:endParaRPr lang="vi-VN" sz="1300" dirty="0">
              <a:latin typeface="Verdana (Body)"/>
              <a:cs typeface="Times New Roman" panose="02020603050405020304" pitchFamily="18" charset="0"/>
            </a:endParaRPr>
          </a:p>
          <a:p>
            <a:pPr lvl="0">
              <a:spcBef>
                <a:spcPts val="20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General director</a:t>
            </a:r>
            <a:endParaRPr lang="vi-VN" sz="1300" dirty="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Business</a:t>
            </a:r>
          </a:p>
          <a:p>
            <a:pPr>
              <a:spcBef>
                <a:spcPts val="200"/>
              </a:spcBef>
            </a:pPr>
            <a:endParaRPr lang="en-US" sz="1300" dirty="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endParaRPr lang="en-US" sz="1300" dirty="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endParaRPr lang="en-US" sz="1300" dirty="0">
              <a:latin typeface="Verdana (Body)"/>
              <a:cs typeface="Times New Roman" panose="02020603050405020304" pitchFamily="18" charset="0"/>
            </a:endParaRPr>
          </a:p>
          <a:p>
            <a:endParaRPr lang="en-US" sz="1400" dirty="0">
              <a:latin typeface="Verdana (Body)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1C41AC-6283-46BD-2C68-A9E03A544D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569" b="8514"/>
          <a:stretch>
            <a:fillRect/>
          </a:stretch>
        </p:blipFill>
        <p:spPr bwMode="auto">
          <a:xfrm>
            <a:off x="6051719" y="1186487"/>
            <a:ext cx="2899494" cy="1781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68885B5-F347-2ECD-14FE-F5DC26DC95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4724400"/>
            <a:ext cx="9144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300" b="1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IDEA GROUP’ S FEATURES</a:t>
            </a:r>
            <a:endParaRPr lang="en-US" altLang="en-US" sz="1300" b="1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99663A-151C-6E11-E683-07C313E35D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41" y="5105400"/>
            <a:ext cx="9144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300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1</a:t>
            </a:r>
            <a:r>
              <a:rPr lang="en-US" altLang="en-US" sz="130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Our partners and clients are mostly Japanese corporations and companies (more than 200 companies).</a:t>
            </a:r>
            <a:endParaRPr lang="en-US" altLang="en-US" sz="1300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57B619C-B68E-0F78-57E5-58612EDCB1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41" y="5459829"/>
            <a:ext cx="9144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300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2</a:t>
            </a:r>
            <a:r>
              <a:rPr lang="en-US" altLang="en-US" sz="130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The design staff is large, the scale is among the top companies in Vietnam (more than 150 people).</a:t>
            </a:r>
            <a:endParaRPr lang="en-US" altLang="en-US" sz="1300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CD3AD7-281C-7380-A615-34D65C119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1304" y="5791200"/>
            <a:ext cx="9144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300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3</a:t>
            </a:r>
            <a:r>
              <a:rPr lang="en-US" altLang="en-US" sz="130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We are capable of developing robots, AGVs and automated machines in the manufacturing industry.</a:t>
            </a:r>
            <a:endParaRPr lang="en-US" altLang="en-US" sz="1300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D1731C-9120-771A-0939-64B1D8081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41" y="6138446"/>
            <a:ext cx="9144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300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4</a:t>
            </a:r>
            <a:r>
              <a:rPr lang="en-US" altLang="en-US" sz="130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We can meet Japanese and American JIS design standards.</a:t>
            </a:r>
            <a:endParaRPr lang="en-US" altLang="en-US" sz="1300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CF415BF-A810-D2DE-C238-2B5460B37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1719" y="3064736"/>
            <a:ext cx="2889969" cy="16256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2F6403B-1629-08C2-D12D-7F1E7A720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541" y="6467888"/>
            <a:ext cx="9144000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300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5</a:t>
            </a:r>
            <a:r>
              <a:rPr lang="en-US" altLang="en-US" sz="130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We can design from ideas, process, manufacture and assemble completely by companies in the group.</a:t>
            </a:r>
            <a:endParaRPr lang="en-US" altLang="en-US" sz="1300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B564A42A-4364-B7B9-36A3-4D0C157A8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 dirty="0"/>
              <a:t>1</a:t>
            </a:r>
            <a:r>
              <a:rPr lang="en-US" sz="2000" i="0"/>
              <a:t>. OVERVIEW OF IDEA GROUP</a:t>
            </a:r>
            <a:endParaRPr lang="en-US" sz="2000" i="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610CDEE-3C32-F0F9-B835-5EBFDF1EFEB7}"/>
              </a:ext>
            </a:extLst>
          </p:cNvPr>
          <p:cNvSpPr/>
          <p:nvPr/>
        </p:nvSpPr>
        <p:spPr>
          <a:xfrm>
            <a:off x="1905001" y="1183481"/>
            <a:ext cx="5181600" cy="32265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150"/>
              </a:spcBef>
            </a:pPr>
            <a:r>
              <a:rPr lang="en-US" altLang="ja-JP" sz="1300" dirty="0">
                <a:latin typeface="Verdana (Body)"/>
                <a:cs typeface="Times New Roman" panose="02020603050405020304" pitchFamily="18" charset="0"/>
              </a:rPr>
              <a:t>:</a:t>
            </a:r>
            <a:r>
              <a:rPr lang="en-US" altLang="ja-JP" sz="1300" b="1" dirty="0">
                <a:latin typeface="Verdana (Body)"/>
                <a:cs typeface="Times New Roman" panose="02020603050405020304" pitchFamily="18" charset="0"/>
              </a:rPr>
              <a:t> IDEA TECHNOLOGY CORPORATION</a:t>
            </a:r>
            <a:r>
              <a:rPr lang="en-US" sz="1300" b="1" dirty="0">
                <a:latin typeface="Verdana (Body)"/>
                <a:cs typeface="Times New Roman" panose="02020603050405020304" pitchFamily="18" charset="0"/>
              </a:rPr>
              <a:t> JSC</a:t>
            </a:r>
          </a:p>
          <a:p>
            <a:pPr lvl="0"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04/05/2010</a:t>
            </a:r>
          </a:p>
          <a:p>
            <a:pPr>
              <a:spcBef>
                <a:spcPts val="150"/>
              </a:spcBef>
            </a:pPr>
            <a:r>
              <a:rPr lang="en-US" altLang="ja-JP" sz="1300" dirty="0">
                <a:latin typeface="Verdana (Body)"/>
                <a:cs typeface="Times New Roman" panose="02020603050405020304" pitchFamily="18" charset="0"/>
              </a:rPr>
              <a:t>: 35</a:t>
            </a: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,000,000,000 VNĐ</a:t>
            </a:r>
            <a:endParaRPr lang="vi-VN" sz="1300" dirty="0">
              <a:latin typeface="Verdana (Body)"/>
              <a:cs typeface="Times New Roman" panose="02020603050405020304" pitchFamily="18" charset="0"/>
            </a:endParaRPr>
          </a:p>
          <a:p>
            <a:pPr lvl="0"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Mr. Do Hoang Trung</a:t>
            </a:r>
            <a:endParaRPr lang="vi-VN" sz="1300" dirty="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Parent company (IDEA), including 4 divisions, 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  2 subsidiaries and 2 joint ventures                               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  Design, mechanical processing, automated 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  machine manufacturing</a:t>
            </a:r>
          </a:p>
          <a:p>
            <a:pPr lvl="0"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250</a:t>
            </a:r>
            <a:r>
              <a:rPr lang="ja-JP" altLang="en-US" sz="1300" b="1" dirty="0">
                <a:latin typeface="Verdana (Body)"/>
                <a:cs typeface="Times New Roman" panose="02020603050405020304" pitchFamily="18" charset="0"/>
              </a:rPr>
              <a:t>　</a:t>
            </a:r>
            <a:r>
              <a:rPr lang="en-US" sz="1300" b="1" dirty="0">
                <a:latin typeface="Verdana (Body)"/>
                <a:cs typeface="Times New Roman" panose="02020603050405020304" pitchFamily="18" charset="0"/>
              </a:rPr>
              <a:t>  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(+84) 28 73 013 779 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info@ideagroupvn.com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https://www.ideagroupvn.com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https://www.facebook.com/ideagroupvn/</a:t>
            </a:r>
          </a:p>
          <a:p>
            <a:pPr>
              <a:spcBef>
                <a:spcPts val="150"/>
              </a:spcBef>
            </a:pP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: https://www.youtube.com/@ideagroupmarket</a:t>
            </a:r>
            <a:endParaRPr lang="en-US" sz="1400" dirty="0"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9E52486-72C0-A559-11AC-5C5EE200D274}"/>
              </a:ext>
            </a:extLst>
          </p:cNvPr>
          <p:cNvSpPr/>
          <p:nvPr/>
        </p:nvSpPr>
        <p:spPr>
          <a:xfrm>
            <a:off x="152400" y="2309465"/>
            <a:ext cx="1904998" cy="2313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endParaRPr lang="en-US" sz="130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endParaRPr lang="en-US" sz="130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endParaRPr lang="en-US" sz="130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r>
              <a:rPr lang="en-US" sz="1300">
                <a:latin typeface="Verdana (Body)"/>
                <a:cs typeface="Times New Roman" panose="02020603050405020304" pitchFamily="18" charset="0"/>
              </a:rPr>
              <a:t>Number of staff</a:t>
            </a:r>
          </a:p>
          <a:p>
            <a:pPr>
              <a:spcBef>
                <a:spcPts val="200"/>
              </a:spcBef>
            </a:pPr>
            <a:r>
              <a:rPr lang="en-US" sz="1300">
                <a:latin typeface="Verdana (Body)"/>
                <a:cs typeface="Times New Roman" panose="02020603050405020304" pitchFamily="18" charset="0"/>
              </a:rPr>
              <a:t>Tel  </a:t>
            </a: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	</a:t>
            </a:r>
            <a:r>
              <a:rPr lang="en-US" sz="1300">
                <a:latin typeface="Verdana (Body)"/>
                <a:cs typeface="Times New Roman" panose="02020603050405020304" pitchFamily="18" charset="0"/>
              </a:rPr>
              <a:t>           </a:t>
            </a:r>
          </a:p>
          <a:p>
            <a:pPr>
              <a:spcBef>
                <a:spcPts val="200"/>
              </a:spcBef>
            </a:pPr>
            <a:r>
              <a:rPr lang="en-US" sz="1300">
                <a:latin typeface="Verdana (Body)"/>
                <a:cs typeface="Times New Roman" panose="02020603050405020304" pitchFamily="18" charset="0"/>
              </a:rPr>
              <a:t>E-mail</a:t>
            </a:r>
            <a:r>
              <a:rPr lang="ja-JP" altLang="en-US" sz="1300">
                <a:latin typeface="Verdana (Body)"/>
                <a:cs typeface="Times New Roman" panose="02020603050405020304" pitchFamily="18" charset="0"/>
              </a:rPr>
              <a:t>　</a:t>
            </a:r>
            <a:r>
              <a:rPr lang="en-US" sz="1300" dirty="0">
                <a:latin typeface="Verdana (Body)"/>
                <a:cs typeface="Times New Roman" panose="02020603050405020304" pitchFamily="18" charset="0"/>
              </a:rPr>
              <a:t>	</a:t>
            </a:r>
            <a:r>
              <a:rPr lang="en-US" sz="1300">
                <a:latin typeface="Verdana (Body)"/>
                <a:cs typeface="Times New Roman" panose="02020603050405020304" pitchFamily="18" charset="0"/>
              </a:rPr>
              <a:t>           </a:t>
            </a:r>
          </a:p>
          <a:p>
            <a:pPr>
              <a:spcBef>
                <a:spcPts val="200"/>
              </a:spcBef>
            </a:pPr>
            <a:r>
              <a:rPr lang="en-US" sz="1300">
                <a:latin typeface="Verdana (Body)"/>
                <a:cs typeface="Times New Roman" panose="02020603050405020304" pitchFamily="18" charset="0"/>
              </a:rPr>
              <a:t>Website                   </a:t>
            </a:r>
          </a:p>
          <a:p>
            <a:pPr>
              <a:spcBef>
                <a:spcPts val="200"/>
              </a:spcBef>
            </a:pPr>
            <a:r>
              <a:rPr lang="en-US" sz="1300">
                <a:latin typeface="Verdana (Body)"/>
                <a:cs typeface="Times New Roman" panose="02020603050405020304" pitchFamily="18" charset="0"/>
              </a:rPr>
              <a:t>Facebook             </a:t>
            </a:r>
            <a:endParaRPr lang="en-US" sz="1300" dirty="0">
              <a:latin typeface="Verdana (Body)"/>
              <a:cs typeface="Times New Roman" panose="02020603050405020304" pitchFamily="18" charset="0"/>
            </a:endParaRPr>
          </a:p>
          <a:p>
            <a:pPr>
              <a:spcBef>
                <a:spcPts val="200"/>
              </a:spcBef>
            </a:pPr>
            <a:r>
              <a:rPr lang="en-US" sz="1300">
                <a:latin typeface="Verdana (Body)"/>
                <a:cs typeface="Times New Roman" panose="02020603050405020304" pitchFamily="18" charset="0"/>
              </a:rPr>
              <a:t>Youtube</a:t>
            </a:r>
            <a:endParaRPr lang="en-US" sz="1300" dirty="0">
              <a:latin typeface="Verdana (Body)"/>
              <a:cs typeface="Times New Roman" panose="02020603050405020304" pitchFamily="18" charset="0"/>
            </a:endParaRPr>
          </a:p>
          <a:p>
            <a:endParaRPr lang="en-US" sz="1400" dirty="0">
              <a:latin typeface="Verdana (Body)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05084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writing implement, stationary, pen&#10;&#10;Description automatically generated">
            <a:extLst>
              <a:ext uri="{FF2B5EF4-FFF2-40B4-BE49-F238E27FC236}">
                <a16:creationId xmlns:a16="http://schemas.microsoft.com/office/drawing/2014/main" id="{1F3A48C7-12B1-C103-3209-673FA3C0DE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767137"/>
            <a:ext cx="9067800" cy="6045200"/>
          </a:xfrm>
          <a:prstGeom prst="rect">
            <a:avLst/>
          </a:prstGeom>
        </p:spPr>
      </p:pic>
      <p:pic>
        <p:nvPicPr>
          <p:cNvPr id="6" name="Picture 5" descr="Chart&#10;&#10;Description automatically generated with medium confidence">
            <a:extLst>
              <a:ext uri="{FF2B5EF4-FFF2-40B4-BE49-F238E27FC236}">
                <a16:creationId xmlns:a16="http://schemas.microsoft.com/office/drawing/2014/main" id="{D1F776E8-299F-71E0-7DE6-4BA700F5291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0" y="609600"/>
            <a:ext cx="91440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5399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 with medium confidence">
            <a:extLst>
              <a:ext uri="{FF2B5EF4-FFF2-40B4-BE49-F238E27FC236}">
                <a16:creationId xmlns:a16="http://schemas.microsoft.com/office/drawing/2014/main" id="{6DF4DFF4-285D-251D-4D2A-5282E2C0DCF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8B98753-C431-25C8-B5D8-CC266B1CC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9220200" cy="563562"/>
          </a:xfrm>
        </p:spPr>
        <p:txBody>
          <a:bodyPr/>
          <a:lstStyle/>
          <a:p>
            <a:r>
              <a:rPr lang="en-US" sz="2000" i="0" dirty="0"/>
              <a:t>2</a:t>
            </a:r>
            <a:r>
              <a:rPr lang="en-US" sz="2000" i="0"/>
              <a:t>. HISTORY OF DEVELOPMENT </a:t>
            </a:r>
            <a:endParaRPr lang="en-US" sz="2000" i="0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201778FD-63B5-DAFE-64ED-F339DBBC6A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52432291"/>
              </p:ext>
            </p:extLst>
          </p:nvPr>
        </p:nvGraphicFramePr>
        <p:xfrm>
          <a:off x="152400" y="1143000"/>
          <a:ext cx="8839200" cy="5565054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369822">
                  <a:extLst>
                    <a:ext uri="{9D8B030D-6E8A-4147-A177-3AD203B41FA5}">
                      <a16:colId xmlns:a16="http://schemas.microsoft.com/office/drawing/2014/main" val="1141339827"/>
                    </a:ext>
                  </a:extLst>
                </a:gridCol>
                <a:gridCol w="7469378">
                  <a:extLst>
                    <a:ext uri="{9D8B030D-6E8A-4147-A177-3AD203B41FA5}">
                      <a16:colId xmlns:a16="http://schemas.microsoft.com/office/drawing/2014/main" val="638769589"/>
                    </a:ext>
                  </a:extLst>
                </a:gridCol>
              </a:tblGrid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Date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/>
                        <a:t>Event</a:t>
                      </a:r>
                      <a:endParaRPr lang="en-US" sz="1400" dirty="0"/>
                    </a:p>
                  </a:txBody>
                  <a:tcPr anchor="ctr">
                    <a:solidFill>
                      <a:schemeClr val="tx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4433483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01-2003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/>
                        <a:t>The founder of IDEA Group returned from Japan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4001609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01-2006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and magaged Japanese company in Vietnam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56678558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05-2010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Foundation IDEA Technology Joint Stock Company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50299956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05-2015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Contritubed capital to processing factory VIJA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112457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12-2013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technology and trading company ITTC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82883623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07-2015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automation and machine manufacturing company ITDC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26452181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01-2016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design and machine manufacturing company ITSC in Danang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67943676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01-2017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precision mechanical processing, jig manufacturing company ITMC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6448877"/>
                  </a:ext>
                </a:extLst>
              </a:tr>
              <a:tr h="397353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10-2018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high-tech research and development company ITHC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8058741"/>
                  </a:ext>
                </a:extLst>
              </a:tr>
              <a:tr h="473765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05-2020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Established IDEA Holdings, formerly known as IDEA Technology JSC, becoming the parent company of IDEA Group, called IDEA for short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73549675"/>
                  </a:ext>
                </a:extLst>
              </a:tr>
              <a:tr h="4743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01-2021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/>
                        <a:t>Relocated 4 subsidiaries to Linh Trung 1 EPZ</a:t>
                      </a:r>
                    </a:p>
                    <a:p>
                      <a:r>
                        <a:rPr lang="en-US" sz="1400"/>
                        <a:t>Completed the production chain from design, machining to fabrication</a:t>
                      </a:r>
                      <a:endParaRPr lang="en-US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8623467"/>
                  </a:ext>
                </a:extLst>
              </a:tr>
              <a:tr h="55520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04-2022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400" dirty="0"/>
                        <a:t>Renamed IDEA Holdings to IDEA Technology Corporation JSC,</a:t>
                      </a:r>
                    </a:p>
                    <a:p>
                      <a:r>
                        <a:rPr lang="en-US" sz="1400" dirty="0"/>
                        <a:t>called IDEA for short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15937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935113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ogo">
            <a:extLst>
              <a:ext uri="{FF2B5EF4-FFF2-40B4-BE49-F238E27FC236}">
                <a16:creationId xmlns:a16="http://schemas.microsoft.com/office/drawing/2014/main" id="{5DF7E202-536B-A31F-9896-757291747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915"/>
                    </a14:imgEffect>
                    <a14:imgEffect>
                      <a14:saturation sat="3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650250"/>
            <a:ext cx="4343400" cy="435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F561799E-2A26-B557-B62F-7A35E73A8AA7}"/>
              </a:ext>
            </a:extLst>
          </p:cNvPr>
          <p:cNvSpPr txBox="1">
            <a:spLocks/>
          </p:cNvSpPr>
          <p:nvPr/>
        </p:nvSpPr>
        <p:spPr bwMode="auto">
          <a:xfrm>
            <a:off x="558006" y="623545"/>
            <a:ext cx="8027988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algn="ctr"/>
            <a:endParaRPr lang="en-US" sz="2000" i="0" dirty="0"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222CDA7-87EB-6894-5846-791AE3BA798D}"/>
              </a:ext>
            </a:extLst>
          </p:cNvPr>
          <p:cNvSpPr txBox="1"/>
          <p:nvPr/>
        </p:nvSpPr>
        <p:spPr>
          <a:xfrm>
            <a:off x="1194593" y="6270314"/>
            <a:ext cx="762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latin typeface="Verdana (Body)"/>
              </a:rPr>
              <a:t>UNITY – CREATIVITY – DEVELOPMENT</a:t>
            </a:r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3A2DC503-ECA0-34F9-B7C9-6926D3F088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90600" y="1524000"/>
            <a:ext cx="8027988" cy="1066800"/>
          </a:xfrm>
        </p:spPr>
        <p:txBody>
          <a:bodyPr/>
          <a:lstStyle/>
          <a:p>
            <a:r>
              <a:rPr lang="en-US" sz="2000" b="1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1. Vision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IDEA Group aims to become the leading Technology - Technical Service Corporation in Vietnam.</a:t>
            </a:r>
          </a:p>
        </p:txBody>
      </p:sp>
      <p:sp>
        <p:nvSpPr>
          <p:cNvPr id="14" name="Content Placeholder 5">
            <a:extLst>
              <a:ext uri="{FF2B5EF4-FFF2-40B4-BE49-F238E27FC236}">
                <a16:creationId xmlns:a16="http://schemas.microsoft.com/office/drawing/2014/main" id="{15065709-DA52-C5DC-DD2D-9D5E96CB27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90598" y="4189446"/>
            <a:ext cx="8027987" cy="1828800"/>
          </a:xfrm>
        </p:spPr>
        <p:txBody>
          <a:bodyPr/>
          <a:lstStyle/>
          <a:p>
            <a:pPr marL="0" indent="0">
              <a:buNone/>
            </a:pPr>
            <a:endParaRPr lang="en-US" sz="2000" dirty="0">
              <a:latin typeface="Verdana (Body)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4</a:t>
            </a:r>
            <a:r>
              <a:rPr lang="en-US" sz="2000" b="1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Business philosophy</a:t>
            </a:r>
            <a:endParaRPr lang="en-US" sz="2000" b="1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Clients are the focus.</a:t>
            </a:r>
          </a:p>
          <a:p>
            <a:pPr marL="0" indent="0">
              <a:buNone/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Employees are the mainstay.</a:t>
            </a:r>
          </a:p>
          <a:p>
            <a:pPr marL="0" indent="0">
              <a:buNone/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Technology is the foundation.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D77D3708-1C58-68B2-4699-11C05B307850}"/>
              </a:ext>
            </a:extLst>
          </p:cNvPr>
          <p:cNvSpPr txBox="1">
            <a:spLocks/>
          </p:cNvSpPr>
          <p:nvPr/>
        </p:nvSpPr>
        <p:spPr bwMode="gray">
          <a:xfrm>
            <a:off x="990599" y="2234928"/>
            <a:ext cx="8027988" cy="1419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sz="2000" dirty="0">
              <a:latin typeface="Verdana (Body)"/>
              <a:cs typeface="Times New Roman" panose="02020603050405020304" pitchFamily="18" charset="0"/>
            </a:endParaRPr>
          </a:p>
          <a:p>
            <a:r>
              <a:rPr lang="en-US" sz="2000" b="1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2</a:t>
            </a:r>
            <a:r>
              <a:rPr lang="en-US" sz="2000" b="1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Mission</a:t>
            </a:r>
            <a:endParaRPr lang="en-US" sz="2000" b="1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Contribute to the development of the industry </a:t>
            </a: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Elevate the value of Vietnamese enterprises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16" name="Content Placeholder 5">
            <a:extLst>
              <a:ext uri="{FF2B5EF4-FFF2-40B4-BE49-F238E27FC236}">
                <a16:creationId xmlns:a16="http://schemas.microsoft.com/office/drawing/2014/main" id="{3A6836A8-6C4D-77C9-4227-FBCF0802575D}"/>
              </a:ext>
            </a:extLst>
          </p:cNvPr>
          <p:cNvSpPr txBox="1">
            <a:spLocks/>
          </p:cNvSpPr>
          <p:nvPr/>
        </p:nvSpPr>
        <p:spPr bwMode="gray">
          <a:xfrm>
            <a:off x="990597" y="3755688"/>
            <a:ext cx="802798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v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§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 b="1" dirty="0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3</a:t>
            </a:r>
            <a:r>
              <a:rPr lang="en-US" sz="2000" b="1">
                <a:solidFill>
                  <a:srgbClr val="113F71"/>
                </a:solidFill>
                <a:latin typeface="Verdana (Body)"/>
                <a:cs typeface="Times New Roman" panose="02020603050405020304" pitchFamily="18" charset="0"/>
              </a:rPr>
              <a:t>. Core values</a:t>
            </a:r>
            <a:endParaRPr lang="en-US" sz="2000" b="1" dirty="0">
              <a:solidFill>
                <a:srgbClr val="113F71"/>
              </a:solidFill>
              <a:latin typeface="Verdana (Body)"/>
              <a:cs typeface="Times New Roman" panose="02020603050405020304" pitchFamily="18" charset="0"/>
            </a:endParaRPr>
          </a:p>
          <a:p>
            <a:pPr marL="0" indent="0">
              <a:buFont typeface="Wingdings" panose="05000000000000000000" pitchFamily="2" charset="2"/>
              <a:buNone/>
            </a:pPr>
            <a:r>
              <a:rPr lang="en-US" sz="2000">
                <a:solidFill>
                  <a:schemeClr val="accent1">
                    <a:lumMod val="75000"/>
                  </a:schemeClr>
                </a:solidFill>
                <a:latin typeface="Verdana (Body)"/>
                <a:cs typeface="Times New Roman" panose="02020603050405020304" pitchFamily="18" charset="0"/>
              </a:rPr>
              <a:t>Compliance – Responsibility – Courage – Speed – Gratitude</a:t>
            </a:r>
            <a:endParaRPr lang="en-US" sz="2000" dirty="0">
              <a:solidFill>
                <a:schemeClr val="accent1">
                  <a:lumMod val="75000"/>
                </a:schemeClr>
              </a:solidFill>
              <a:latin typeface="Verdana (Body)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1711130A-CF5A-1547-F52A-6CA29C338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9220200" cy="563562"/>
          </a:xfrm>
        </p:spPr>
        <p:txBody>
          <a:bodyPr/>
          <a:lstStyle/>
          <a:p>
            <a:r>
              <a:rPr lang="en-US" sz="2000" i="0"/>
              <a:t>3. VISION – MISSION – CORE VALUES OF IDEA GROUP </a:t>
            </a:r>
            <a:endParaRPr lang="en-US" sz="2000" i="0" dirty="0"/>
          </a:p>
        </p:txBody>
      </p:sp>
    </p:spTree>
    <p:extLst>
      <p:ext uri="{BB962C8B-B14F-4D97-AF65-F5344CB8AC3E}">
        <p14:creationId xmlns:p14="http://schemas.microsoft.com/office/powerpoint/2010/main" val="23597254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hart&#10;&#10;Description automatically generated with medium confidence">
            <a:extLst>
              <a:ext uri="{FF2B5EF4-FFF2-40B4-BE49-F238E27FC236}">
                <a16:creationId xmlns:a16="http://schemas.microsoft.com/office/drawing/2014/main" id="{ADDB3BD4-8F67-A763-729C-8A59FB8F84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18478"/>
            <a:ext cx="9144000" cy="6248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E973FC1-F046-861C-6196-294A377FCF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pPr algn="ctr"/>
            <a:r>
              <a:rPr lang="en-US" sz="2000" i="0">
                <a:solidFill>
                  <a:srgbClr val="113F71"/>
                </a:solidFill>
              </a:rPr>
              <a:t>ORGANIZATIONAL CHART</a:t>
            </a:r>
            <a:endParaRPr lang="en-US" sz="2000" i="0" dirty="0">
              <a:solidFill>
                <a:srgbClr val="113F7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EB9CE2-251A-9F6F-BC28-1D5146658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9" y="1066800"/>
            <a:ext cx="9144000" cy="5529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92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055A13-C575-ED6D-8364-3757E2D277AD}"/>
              </a:ext>
            </a:extLst>
          </p:cNvPr>
          <p:cNvSpPr txBox="1"/>
          <p:nvPr/>
        </p:nvSpPr>
        <p:spPr>
          <a:xfrm>
            <a:off x="228600" y="5786735"/>
            <a:ext cx="8534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Start-up in 2010 with 5 people.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Currently, there are over 250 staffs, 70% of them graduated from Universities or Colleges, average age of 28.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B5C30F-F248-0375-752B-C181A833C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1999"/>
            <a:ext cx="9144000" cy="5024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644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Chart&#10;&#10;Description automatically generated with medium confidence">
            <a:extLst>
              <a:ext uri="{FF2B5EF4-FFF2-40B4-BE49-F238E27FC236}">
                <a16:creationId xmlns:a16="http://schemas.microsoft.com/office/drawing/2014/main" id="{D4175597-180F-050E-EAE8-FB011166AC9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683"/>
          <a:stretch/>
        </p:blipFill>
        <p:spPr>
          <a:xfrm>
            <a:off x="1" y="609600"/>
            <a:ext cx="9144000" cy="62484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1206EF9D-85D9-912E-A5B2-ED98CCB845DC}"/>
              </a:ext>
            </a:extLst>
          </p:cNvPr>
          <p:cNvSpPr txBox="1">
            <a:spLocks/>
          </p:cNvSpPr>
          <p:nvPr/>
        </p:nvSpPr>
        <p:spPr bwMode="auto">
          <a:xfrm>
            <a:off x="133350" y="1277938"/>
            <a:ext cx="4133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en-US" sz="1600" i="0"/>
              <a:t>Representative office:</a:t>
            </a:r>
            <a:endParaRPr lang="en-US" sz="1600" i="0" dirty="0"/>
          </a:p>
          <a:p>
            <a:pPr algn="just"/>
            <a:r>
              <a:rPr lang="en-US" sz="1600" b="0" i="0"/>
              <a:t>8</a:t>
            </a:r>
            <a:r>
              <a:rPr lang="en-US" sz="1600" b="0" i="0" baseline="30000"/>
              <a:t>th</a:t>
            </a:r>
            <a:r>
              <a:rPr lang="en-US" sz="1600" b="0" i="0"/>
              <a:t> Floor, Block Lucky Richmond City, 207C Nguyen Xi, Ward 26, Binh Thanh District, Ho Chi Minh City, Vietnam</a:t>
            </a:r>
            <a:endParaRPr lang="en-US" sz="1600" b="0" i="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FC80A416-0B48-CEA0-F278-72A750DD0789}"/>
              </a:ext>
            </a:extLst>
          </p:cNvPr>
          <p:cNvSpPr txBox="1">
            <a:spLocks/>
          </p:cNvSpPr>
          <p:nvPr/>
        </p:nvSpPr>
        <p:spPr bwMode="auto">
          <a:xfrm>
            <a:off x="133350" y="2522288"/>
            <a:ext cx="451485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q"/>
            </a:pPr>
            <a:r>
              <a:rPr lang="en-US" sz="1600" i="0"/>
              <a:t>Factory:</a:t>
            </a:r>
            <a:endParaRPr lang="en-US" sz="1600" i="0" dirty="0"/>
          </a:p>
          <a:p>
            <a:pPr algn="just"/>
            <a:r>
              <a:rPr lang="en-US" sz="1600" b="0" i="0"/>
              <a:t>2</a:t>
            </a:r>
            <a:r>
              <a:rPr lang="en-US" sz="1600" b="0" i="0" baseline="30000"/>
              <a:t>nd</a:t>
            </a:r>
            <a:r>
              <a:rPr lang="en-US" sz="1600" b="0" i="0"/>
              <a:t> Floor, Lot 100, Linh Trung 1 EPZ, Quarter 4, Linh Trung Ward, Thu Duc City, Ho Chi Minh City, Vietnam</a:t>
            </a:r>
            <a:endParaRPr lang="en-US" sz="1600" b="0" i="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5E430D95-4785-66D1-6667-BA62502F380A}"/>
              </a:ext>
            </a:extLst>
          </p:cNvPr>
          <p:cNvSpPr txBox="1">
            <a:spLocks/>
          </p:cNvSpPr>
          <p:nvPr/>
        </p:nvSpPr>
        <p:spPr bwMode="auto">
          <a:xfrm>
            <a:off x="152400" y="3783557"/>
            <a:ext cx="4495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i="0"/>
              <a:t>Central branch:</a:t>
            </a:r>
          </a:p>
          <a:p>
            <a:r>
              <a:rPr lang="en-US" sz="1600" b="0" i="0"/>
              <a:t>69 Quang Trung Street, Hai Chau District, Danang City, Vietnam</a:t>
            </a:r>
            <a:endParaRPr lang="en-US" sz="1600" b="0" i="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3F7A8FDC-B982-983A-ACB5-1DCFDEDCB115}"/>
              </a:ext>
            </a:extLst>
          </p:cNvPr>
          <p:cNvSpPr txBox="1">
            <a:spLocks/>
          </p:cNvSpPr>
          <p:nvPr/>
        </p:nvSpPr>
        <p:spPr bwMode="auto">
          <a:xfrm>
            <a:off x="152400" y="4926557"/>
            <a:ext cx="44196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800" b="1" i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marL="285750" indent="-285750">
              <a:buFont typeface="Wingdings" panose="05000000000000000000" pitchFamily="2" charset="2"/>
              <a:buChar char="q"/>
            </a:pPr>
            <a:r>
              <a:rPr lang="en-US" sz="1600" i="0"/>
              <a:t>R&amp;D Center:</a:t>
            </a:r>
            <a:endParaRPr lang="en-US" sz="1600" i="0" dirty="0"/>
          </a:p>
          <a:p>
            <a:r>
              <a:rPr lang="en-US" sz="1600" b="0" i="0" dirty="0"/>
              <a:t>SAIGON HI-TECH PARK (SHTP)</a:t>
            </a:r>
          </a:p>
          <a:p>
            <a:pPr algn="just"/>
            <a:r>
              <a:rPr lang="en-US" sz="1600" b="0" i="0"/>
              <a:t>Lot E2A-5, N10 Street, Long Thanh My Ward, Thu Duc City, Ho Chi Minh City, Vietnam</a:t>
            </a:r>
            <a:endParaRPr lang="en-US" sz="1600" b="0" i="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C88895F1-C389-FF1E-6B99-58C50BB47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609600"/>
            <a:ext cx="8789288" cy="563562"/>
          </a:xfrm>
        </p:spPr>
        <p:txBody>
          <a:bodyPr/>
          <a:lstStyle/>
          <a:p>
            <a:r>
              <a:rPr lang="en-US" sz="2000" i="0" dirty="0"/>
              <a:t>4. BRANCH OFFICES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E791A55-B989-247E-76A3-EE57634EF98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056"/>
          <a:stretch/>
        </p:blipFill>
        <p:spPr>
          <a:xfrm>
            <a:off x="4457700" y="990600"/>
            <a:ext cx="4406739" cy="557926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76205C-D43F-BC52-273D-C4B8F3E5AF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8914" y="1524000"/>
            <a:ext cx="4234673" cy="238071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C1A15A-14F7-27ED-0EFC-2012E2F95E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322031"/>
            <a:ext cx="2514600" cy="33324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CC3DCFB-0B01-D9BF-51F0-3AA0687AEB21}"/>
              </a:ext>
            </a:extLst>
          </p:cNvPr>
          <p:cNvSpPr txBox="1"/>
          <p:nvPr/>
        </p:nvSpPr>
        <p:spPr>
          <a:xfrm>
            <a:off x="4668915" y="4824602"/>
            <a:ext cx="4638582" cy="984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q"/>
            </a:pPr>
            <a:r>
              <a:rPr lang="en-US" sz="1800" b="1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America Office</a:t>
            </a:r>
            <a:endParaRPr lang="en-US" sz="1800" b="1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+mj-lt"/>
                <a:ea typeface="+mj-ea"/>
                <a:cs typeface="+mj-cs"/>
              </a:rPr>
              <a:t>9999 Bellaire Blvd Ste 8B-1 Houston, </a:t>
            </a:r>
          </a:p>
          <a:p>
            <a:pPr marL="35560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dirty="0">
                <a:latin typeface="+mj-lt"/>
                <a:ea typeface="+mj-ea"/>
                <a:cs typeface="+mj-cs"/>
              </a:rPr>
              <a:t>TX 77036, USA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7A6CB64-AC48-EA05-C76F-B63DC7A76E1D}"/>
              </a:ext>
            </a:extLst>
          </p:cNvPr>
          <p:cNvSpPr txBox="1"/>
          <p:nvPr/>
        </p:nvSpPr>
        <p:spPr>
          <a:xfrm>
            <a:off x="256714" y="4826821"/>
            <a:ext cx="4696286" cy="9843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en-US" b="1" dirty="0">
                <a:latin typeface="+mj-lt"/>
                <a:ea typeface="+mj-ea"/>
                <a:cs typeface="+mj-cs"/>
              </a:rPr>
              <a:t>Japan Office</a:t>
            </a:r>
            <a:br>
              <a:rPr lang="en-US" dirty="0">
                <a:latin typeface="+mj-lt"/>
                <a:ea typeface="+mj-ea"/>
                <a:cs typeface="+mj-cs"/>
              </a:rPr>
            </a:br>
            <a:r>
              <a:rPr lang="en-US" sz="1600" dirty="0">
                <a:latin typeface="+mj-lt"/>
                <a:ea typeface="+mj-ea"/>
                <a:cs typeface="+mj-cs"/>
              </a:rPr>
              <a:t>38-2 </a:t>
            </a:r>
            <a:r>
              <a:rPr lang="en-US" sz="1600" dirty="0" err="1">
                <a:latin typeface="+mj-lt"/>
                <a:ea typeface="+mj-ea"/>
                <a:cs typeface="+mj-cs"/>
              </a:rPr>
              <a:t>Shichi</a:t>
            </a:r>
            <a:r>
              <a:rPr lang="en-US" sz="1600" dirty="0">
                <a:latin typeface="+mj-lt"/>
                <a:ea typeface="+mj-ea"/>
                <a:cs typeface="+mj-cs"/>
              </a:rPr>
              <a:t> </a:t>
            </a:r>
            <a:r>
              <a:rPr lang="en-US" sz="1600" dirty="0" err="1">
                <a:latin typeface="+mj-lt"/>
                <a:ea typeface="+mj-ea"/>
                <a:cs typeface="+mj-cs"/>
              </a:rPr>
              <a:t>Jogosho</a:t>
            </a:r>
            <a:r>
              <a:rPr lang="en-US" sz="1600" dirty="0">
                <a:latin typeface="+mj-lt"/>
                <a:ea typeface="+mj-ea"/>
                <a:cs typeface="+mj-cs"/>
              </a:rPr>
              <a:t> No </a:t>
            </a:r>
            <a:r>
              <a:rPr lang="en-US" sz="1600" dirty="0" err="1">
                <a:latin typeface="+mj-lt"/>
                <a:ea typeface="+mj-ea"/>
                <a:cs typeface="+mj-cs"/>
              </a:rPr>
              <a:t>Uchinishimachi</a:t>
            </a:r>
            <a:r>
              <a:rPr lang="en-US" sz="1600" dirty="0">
                <a:latin typeface="+mj-lt"/>
                <a:ea typeface="+mj-ea"/>
                <a:cs typeface="+mj-cs"/>
              </a:rPr>
              <a:t>, Shimogyo-Ku, Kyoto, 600-8865 JAPAN</a:t>
            </a:r>
            <a:endParaRPr lang="en-US" dirty="0"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531291583"/>
      </p:ext>
    </p:extLst>
  </p:cSld>
  <p:clrMapOvr>
    <a:masterClrMapping/>
  </p:clrMapOvr>
</p:sld>
</file>

<file path=ppt/theme/theme1.xml><?xml version="1.0" encoding="utf-8"?>
<a:theme xmlns:a="http://schemas.openxmlformats.org/drawingml/2006/main" name="sample">
  <a:themeElements>
    <a:clrScheme name="sample 2">
      <a:dk1>
        <a:srgbClr val="113F71"/>
      </a:dk1>
      <a:lt1>
        <a:srgbClr val="FFFFFF"/>
      </a:lt1>
      <a:dk2>
        <a:srgbClr val="000000"/>
      </a:dk2>
      <a:lt2>
        <a:srgbClr val="C1D1D3"/>
      </a:lt2>
      <a:accent1>
        <a:srgbClr val="2D7ACF"/>
      </a:accent1>
      <a:accent2>
        <a:srgbClr val="99CC00"/>
      </a:accent2>
      <a:accent3>
        <a:srgbClr val="FFFFFF"/>
      </a:accent3>
      <a:accent4>
        <a:srgbClr val="0D345F"/>
      </a:accent4>
      <a:accent5>
        <a:srgbClr val="ADBEE4"/>
      </a:accent5>
      <a:accent6>
        <a:srgbClr val="8AB900"/>
      </a:accent6>
      <a:hlink>
        <a:srgbClr val="5AABCC"/>
      </a:hlink>
      <a:folHlink>
        <a:srgbClr val="BD9E61"/>
      </a:folHlink>
    </a:clrScheme>
    <a:fontScheme name="sampl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sample 1">
        <a:dk1>
          <a:srgbClr val="1F52C0"/>
        </a:dk1>
        <a:lt1>
          <a:srgbClr val="FFFFFF"/>
        </a:lt1>
        <a:dk2>
          <a:srgbClr val="000000"/>
        </a:dk2>
        <a:lt2>
          <a:srgbClr val="D6E1E2"/>
        </a:lt2>
        <a:accent1>
          <a:srgbClr val="E38B55"/>
        </a:accent1>
        <a:accent2>
          <a:srgbClr val="CB81D5"/>
        </a:accent2>
        <a:accent3>
          <a:srgbClr val="FFFFFF"/>
        </a:accent3>
        <a:accent4>
          <a:srgbClr val="1945A4"/>
        </a:accent4>
        <a:accent5>
          <a:srgbClr val="EFC4B4"/>
        </a:accent5>
        <a:accent6>
          <a:srgbClr val="B874C1"/>
        </a:accent6>
        <a:hlink>
          <a:srgbClr val="705FC3"/>
        </a:hlink>
        <a:folHlink>
          <a:srgbClr val="83A6A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2">
        <a:dk1>
          <a:srgbClr val="113F71"/>
        </a:dk1>
        <a:lt1>
          <a:srgbClr val="FFFFFF"/>
        </a:lt1>
        <a:dk2>
          <a:srgbClr val="000000"/>
        </a:dk2>
        <a:lt2>
          <a:srgbClr val="C1D1D3"/>
        </a:lt2>
        <a:accent1>
          <a:srgbClr val="2D7ACF"/>
        </a:accent1>
        <a:accent2>
          <a:srgbClr val="99CC00"/>
        </a:accent2>
        <a:accent3>
          <a:srgbClr val="FFFFFF"/>
        </a:accent3>
        <a:accent4>
          <a:srgbClr val="0D345F"/>
        </a:accent4>
        <a:accent5>
          <a:srgbClr val="ADBEE4"/>
        </a:accent5>
        <a:accent6>
          <a:srgbClr val="8AB900"/>
        </a:accent6>
        <a:hlink>
          <a:srgbClr val="5AABCC"/>
        </a:hlink>
        <a:folHlink>
          <a:srgbClr val="BD9E6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ample 3">
        <a:dk1>
          <a:srgbClr val="1F2163"/>
        </a:dk1>
        <a:lt1>
          <a:srgbClr val="FFFFFF"/>
        </a:lt1>
        <a:dk2>
          <a:srgbClr val="000000"/>
        </a:dk2>
        <a:lt2>
          <a:srgbClr val="CCD8DA"/>
        </a:lt2>
        <a:accent1>
          <a:srgbClr val="4067CA"/>
        </a:accent1>
        <a:accent2>
          <a:srgbClr val="00B4B0"/>
        </a:accent2>
        <a:accent3>
          <a:srgbClr val="FFFFFF"/>
        </a:accent3>
        <a:accent4>
          <a:srgbClr val="191B53"/>
        </a:accent4>
        <a:accent5>
          <a:srgbClr val="AFB8E1"/>
        </a:accent5>
        <a:accent6>
          <a:srgbClr val="00A39F"/>
        </a:accent6>
        <a:hlink>
          <a:srgbClr val="6DB1DF"/>
        </a:hlink>
        <a:folHlink>
          <a:srgbClr val="9292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DEA Group-Template PowerPoint-5.12.2019" id="{3A84484D-E5E2-4104-A059-027ECCBB1DC9}" vid="{F285BE10-BAD3-46B0-94F1-2A10D7F42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364ECFFF303A749B759B27279A2B4AF" ma:contentTypeVersion="14" ma:contentTypeDescription="Create a new document." ma:contentTypeScope="" ma:versionID="a6a56d4e27ddab24abfa5628b2b050fe">
  <xsd:schema xmlns:xsd="http://www.w3.org/2001/XMLSchema" xmlns:xs="http://www.w3.org/2001/XMLSchema" xmlns:p="http://schemas.microsoft.com/office/2006/metadata/properties" xmlns:ns2="be5f32a1-95f6-4b3d-8efc-edf0de09c44f" xmlns:ns3="74563807-b92a-4efa-8043-05b2fe41ec48" targetNamespace="http://schemas.microsoft.com/office/2006/metadata/properties" ma:root="true" ma:fieldsID="2ca7010535a6331e2952da0a6a68dfb5" ns2:_="" ns3:_="">
    <xsd:import namespace="be5f32a1-95f6-4b3d-8efc-edf0de09c44f"/>
    <xsd:import namespace="74563807-b92a-4efa-8043-05b2fe41ec4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5f32a1-95f6-4b3d-8efc-edf0de09c4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e176ca07-d03b-411a-94be-8e7a0e7790f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4563807-b92a-4efa-8043-05b2fe41ec48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d94addbc-8ad6-42b5-b9cb-85e180437d4f}" ma:internalName="TaxCatchAll" ma:showField="CatchAllData" ma:web="74563807-b92a-4efa-8043-05b2fe41ec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14E669E-07A8-4FED-A940-72E75FB29E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E35B783-7BB4-4B05-9DE2-CE42EA4290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e5f32a1-95f6-4b3d-8efc-edf0de09c44f"/>
    <ds:schemaRef ds:uri="74563807-b92a-4efa-8043-05b2fe41ec4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Giá»_i thiá»_u IDEA Group 11.2022</Template>
  <TotalTime>3685</TotalTime>
  <Words>969</Words>
  <Application>Microsoft Office PowerPoint</Application>
  <PresentationFormat>On-screen Show (4:3)</PresentationFormat>
  <Paragraphs>179</Paragraphs>
  <Slides>30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7" baseType="lpstr">
      <vt:lpstr>Verdana (Body)</vt:lpstr>
      <vt:lpstr>Arial</vt:lpstr>
      <vt:lpstr>Calibri</vt:lpstr>
      <vt:lpstr>Times New Roman</vt:lpstr>
      <vt:lpstr>Verdana</vt:lpstr>
      <vt:lpstr>Wingdings</vt:lpstr>
      <vt:lpstr>sample</vt:lpstr>
      <vt:lpstr> COMPANY PROFILE</vt:lpstr>
      <vt:lpstr>PowerPoint Presentation</vt:lpstr>
      <vt:lpstr>1. OVERVIEW OF IDEA GROUP</vt:lpstr>
      <vt:lpstr>2. HISTORY OF DEVELOPMENT </vt:lpstr>
      <vt:lpstr>3. VISION – MISSION – CORE VALUES OF IDEA GROUP </vt:lpstr>
      <vt:lpstr>ORGANIZATIONAL CHART</vt:lpstr>
      <vt:lpstr>PowerPoint Presentation</vt:lpstr>
      <vt:lpstr>4. BRANCH OFFICES</vt:lpstr>
      <vt:lpstr>PowerPoint Presentation</vt:lpstr>
      <vt:lpstr>5. MARKETS AND YEARLY REVENUE</vt:lpstr>
      <vt:lpstr>MARKETS AND YEARLY REVENUE</vt:lpstr>
      <vt:lpstr>REVENUE STATISTICS</vt:lpstr>
      <vt:lpstr>6. PRODUCTS AND SERVICES</vt:lpstr>
      <vt:lpstr>PowerPoint Presentation</vt:lpstr>
      <vt:lpstr>6.1. MACHINE DESIGN CONTRACTOR SERVICE</vt:lpstr>
      <vt:lpstr>6.2. AUTOMATED MACHINE MANUFACTURING</vt:lpstr>
      <vt:lpstr>PowerPoint Presentation</vt:lpstr>
      <vt:lpstr>6.3. PRECISION MECHANICAL PROCESSING, JIGS</vt:lpstr>
      <vt:lpstr>PowerPoint Presentation</vt:lpstr>
      <vt:lpstr>PowerPoint Presentation</vt:lpstr>
      <vt:lpstr>6.5. AUTOMATIC VENDING MACHINES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CERTIFICATE OF SCIENCE AND TECHNOLOGY ENTERPRISE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ITTC_Assistant Manager (T.Anh)</dc:creator>
  <cp:lastModifiedBy>IDEA_IT Dept (Binh)</cp:lastModifiedBy>
  <cp:revision>296</cp:revision>
  <cp:lastPrinted>2022-10-13T01:37:01Z</cp:lastPrinted>
  <dcterms:created xsi:type="dcterms:W3CDTF">2022-11-17T06:37:52Z</dcterms:created>
  <dcterms:modified xsi:type="dcterms:W3CDTF">2025-01-07T02:04:43Z</dcterms:modified>
</cp:coreProperties>
</file>