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  <p:sldId id="258" r:id="rId5"/>
    <p:sldId id="260" r:id="rId6"/>
    <p:sldId id="261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62" r:id="rId19"/>
  </p:sldIdLst>
  <p:sldSz cx="12192000" cy="6858000"/>
  <p:notesSz cx="7010400" cy="92964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8C577-B0ED-986B-E08B-29AEC703E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F63C40-E913-622F-FE71-E706F6C31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0B8A0-02AB-8DB1-FFA8-CE587A781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3098D-444B-535F-2602-7076BDBA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51291-3850-F7BF-2BF7-8497BBBD9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044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A37CD-023B-6648-904F-C9FEE94D7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BE58E8-B151-FF15-25F1-DF5E0E22E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086CF-D373-16CF-A6FF-D28552C54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5400D-A790-1C2F-094F-3B6DB5A53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A1A6E-0492-286A-4AC7-C8516CF2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0287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0F623-73FF-AC8C-D5F6-6CE7E73ABE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A25578-752F-C6CA-8EE0-804BA923A2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C52C6-0513-9A6B-CE29-B536B53A1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14278-5211-302E-F36D-954A312F6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0A970-DDD2-5997-32D3-DC205CD36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6492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BB330-629F-9A84-E178-E19AAC74F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845B0-6F99-99EB-5FF8-072197F67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3AB68-F370-2A30-F4A2-AA8EB0980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A8B01-D3F7-58E6-9FF5-38EA6DCF0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472F6-18EA-8474-6638-8FA09B9F0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161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071B0-9D3E-A3EC-9068-F1B28E0DC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247AD-A95E-CBCA-ABF1-49792CB7B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E0912-FDDE-CFE6-66FB-04DB31A05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EAD14-5396-0D48-733A-B50C6AC19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C2CE5-6865-3480-6671-4025C09B9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6266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0B05B-49EF-1F6A-0039-4A123BFD2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C7156-75A7-B42E-E42C-D77B87C99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0895EF-4B27-FC42-85A2-DCA93032B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1F748-ACA4-DBB4-2640-1D02FA6F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F9798-B573-6DAD-FA7F-792DF2DA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E30EE-2548-CEBE-1949-6F763A110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187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6F098-72B1-B2DE-FC9C-02BCA90EA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3E1D3-481F-D2C1-CB57-17E8F8E92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6AB6C-48E5-173B-CE1A-22E8CC25B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DE2158-671B-4C2A-7CFE-F524F51790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5D9E44-7779-9412-0565-1C72DD8066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7B4E21-49AA-B24E-B4AD-B9D597D76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AF7BD-1141-8546-F469-994D7771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E309FD-EB2E-CA0F-1D5C-241DA67C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492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0E5D6-49F3-1E45-BFB7-BD6805D82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CC73B4-7516-E6E8-3407-00E7F229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8D4D2-E44B-213A-8161-ECA79F12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7D4674-6892-DED7-4511-6E0EE7B2B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2403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FC196D-6B44-6835-0171-6315A0115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F8EFC-9432-6604-A1E3-2F32DAD7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3F16C-0315-F92C-CEB6-32C2BA0EB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9053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57F5-8E34-1F97-C8DB-8F66C6727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AE7EA-1CB3-8572-08AC-BABE8217B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1AE29-6052-8F61-3C88-ED573F1A2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2452B-CCFC-4B24-0981-82EDA37CA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FE515-A46C-1A4A-D34B-AEDB4D4C1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6F6E1-AB20-9ADB-3312-F713CE1E9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3110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3DB06-AB66-A6A2-F3BC-33F795337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08AF8F-DECC-615A-388E-834407FCB8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53312-6A14-6C0F-AFAE-6C3F5D69D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50A28-10AD-9AC4-551A-5E127073E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E9335-72B8-FE28-4C56-8B1770A17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D987AA-E4D8-BA76-28E2-E66DCD46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165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81C8D6-8030-86DA-804D-CF70AA336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568"/>
            <a:ext cx="10515600" cy="786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666BC-9D4B-58C9-3FAA-686E96F44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250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21337-2049-46CA-9595-A445991690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688A7-08DC-4D6E-8E52-032A423716BD}" type="datetimeFigureOut">
              <a:rPr lang="vi-VN" smtClean="0"/>
              <a:t>24/10/2025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85769-2566-B44C-968E-9BEC29A8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44477-2E33-64DB-F082-6F17882D6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B61FC-A40A-4FA1-931D-45A2447A909D}" type="slidenum">
              <a:rPr lang="vi-VN" smtClean="0"/>
              <a:t>‹#›</a:t>
            </a:fld>
            <a:endParaRPr lang="vi-VN"/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FE918964-F820-DD91-D94D-FF8169BC0BD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94442453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FB2011F6-8251-38EB-19F7-F84279CF90B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033" y="0"/>
            <a:ext cx="1403533" cy="52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7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5EC62-4072-BE70-E840-EE8A051BE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716C86E-6B7A-0D8B-CFD2-EA674F6FD1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22" y="1825625"/>
            <a:ext cx="4842556" cy="4351338"/>
          </a:xfrm>
        </p:spPr>
      </p:pic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1160D1B5-BF18-478E-3FCD-C65A5E0D7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B7E9F8-E1BF-07E7-2225-AD74911D125C}"/>
              </a:ext>
            </a:extLst>
          </p:cNvPr>
          <p:cNvSpPr txBox="1"/>
          <p:nvPr/>
        </p:nvSpPr>
        <p:spPr>
          <a:xfrm>
            <a:off x="1087117" y="5234682"/>
            <a:ext cx="10017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FF00"/>
                </a:solidFill>
                <a:latin typeface="+mj-lt"/>
              </a:rPr>
              <a:t>IDEA TECHNOLOGY CORPORATION 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IN SCIENCE AND TECHNOLOGY</a:t>
            </a:r>
            <a:endParaRPr lang="vi-VN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4F098C-429A-BF04-9325-C025320E3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869" y="-932230"/>
            <a:ext cx="4129702" cy="399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6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43AB1C-5363-F183-601E-664D027CF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"/>
            <a:ext cx="12192000" cy="621792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9557A7C-6627-B186-BFC7-4C996C362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400034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6CE62C9-31C4-AB44-FE32-D58633885DFA}"/>
              </a:ext>
            </a:extLst>
          </p:cNvPr>
          <p:cNvSpPr txBox="1"/>
          <p:nvPr/>
        </p:nvSpPr>
        <p:spPr>
          <a:xfrm>
            <a:off x="1454492" y="765274"/>
            <a:ext cx="92830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 AND TECHNOLOGY ENTERPRISE – </a:t>
            </a:r>
            <a:endParaRPr lang="vi-VN" sz="23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 TECHNOLOGY DEVELOPMENT JOINT STOCK COMPANY</a:t>
            </a:r>
            <a:endParaRPr lang="vi-VN" sz="23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17655F-D897-E196-4C91-3EC134461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10" y="1690687"/>
            <a:ext cx="3320814" cy="4892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DE7CC1-B9E3-4EDE-4A25-89B2765E1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80" y="4117005"/>
            <a:ext cx="8000810" cy="2458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BD603-89C1-F9F0-DD1F-797A8D3B04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467" y="1690687"/>
            <a:ext cx="4084123" cy="2301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8EF644-BD8C-2B38-02A4-562BA190E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80" y="1690687"/>
            <a:ext cx="3825555" cy="2301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2892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Tải ngay những mẫu background powerpoint đoàn thanh niên đẹp và chuyên  nghiệp nhất">
            <a:extLst>
              <a:ext uri="{FF2B5EF4-FFF2-40B4-BE49-F238E27FC236}">
                <a16:creationId xmlns:a16="http://schemas.microsoft.com/office/drawing/2014/main" id="{70E3BD63-F052-723A-5F71-136E447C00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r="624"/>
          <a:stretch>
            <a:fillRect/>
          </a:stretch>
        </p:blipFill>
        <p:spPr bwMode="auto">
          <a:xfrm>
            <a:off x="0" y="640080"/>
            <a:ext cx="12198218" cy="62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AFA5B2-B836-D607-8FF8-C897D1634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195881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94154C2-D65C-97A7-15EA-1A3A76D2692A}"/>
              </a:ext>
            </a:extLst>
          </p:cNvPr>
          <p:cNvSpPr txBox="1"/>
          <p:nvPr/>
        </p:nvSpPr>
        <p:spPr>
          <a:xfrm>
            <a:off x="980929" y="2263452"/>
            <a:ext cx="10230142" cy="1933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 u="sng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PART 4: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RESEARCH AND DEVELOPMENT ACHIEVEMENTS</a:t>
            </a:r>
          </a:p>
        </p:txBody>
      </p:sp>
    </p:spTree>
    <p:extLst>
      <p:ext uri="{BB962C8B-B14F-4D97-AF65-F5344CB8AC3E}">
        <p14:creationId xmlns:p14="http://schemas.microsoft.com/office/powerpoint/2010/main" val="3662920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B63760-5984-BCFF-659E-B02C7F42C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0078"/>
            <a:ext cx="12192000" cy="6217921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E2BE15-DBFB-B122-FB4D-DBF34BDA6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872264"/>
              </p:ext>
            </p:extLst>
          </p:nvPr>
        </p:nvGraphicFramePr>
        <p:xfrm>
          <a:off x="0" y="-1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66173D5-895D-6AD1-C178-E606DF6F0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1" y="3786907"/>
            <a:ext cx="12017855" cy="306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307F3F-6AFC-0224-48AC-6B356276AD2D}"/>
              </a:ext>
            </a:extLst>
          </p:cNvPr>
          <p:cNvSpPr txBox="1"/>
          <p:nvPr/>
        </p:nvSpPr>
        <p:spPr>
          <a:xfrm>
            <a:off x="102102" y="707279"/>
            <a:ext cx="8156073" cy="3012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-</a:t>
            </a:r>
            <a:r>
              <a:rPr lang="vi-VN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Developed 4 lines of </a:t>
            </a:r>
            <a:r>
              <a:rPr lang="vi-VN" sz="2000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automated guided vehicles</a:t>
            </a: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, meeting </a:t>
            </a:r>
            <a:r>
              <a:rPr lang="en-US" sz="2000" kern="1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flexibl</a:t>
            </a:r>
            <a:r>
              <a:rPr lang="vi-VN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e</a:t>
            </a:r>
            <a:r>
              <a:rPr lang="vi-VN" sz="2000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requirements for goods transportation applications within factories</a:t>
            </a:r>
            <a:endParaRPr lang="vi-VN" sz="20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-</a:t>
            </a:r>
            <a:r>
              <a:rPr lang="vi-VN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Developed 2 lines of 6-axis robots exported to Japan, 2 lines of delta robots, and 1 line of 3-axis robots.</a:t>
            </a:r>
            <a:endParaRPr lang="vi-VN" sz="20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- Developed </a:t>
            </a:r>
            <a:r>
              <a:rPr lang="vi-VN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some </a:t>
            </a: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vending machine models, with a focus on control systems, management systems, and flexible payment methods.</a:t>
            </a:r>
            <a:endParaRPr lang="vi-VN" sz="20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- Developed production management software on the </a:t>
            </a:r>
            <a:r>
              <a:rPr lang="en-US" sz="2000" kern="1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iSmartSite</a:t>
            </a:r>
            <a:r>
              <a:rPr lang="en-US" sz="20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platform, providing management solutions for IDEA Group and some customers.</a:t>
            </a:r>
            <a:endParaRPr lang="vi-VN" sz="20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12623D2A-35FA-E0F5-C97A-727EC610A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424" y="968452"/>
            <a:ext cx="3627327" cy="2490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84733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Tải ngay những mẫu background powerpoint đoàn thanh niên đẹp và chuyên  nghiệp nhất">
            <a:extLst>
              <a:ext uri="{FF2B5EF4-FFF2-40B4-BE49-F238E27FC236}">
                <a16:creationId xmlns:a16="http://schemas.microsoft.com/office/drawing/2014/main" id="{D4661D90-A675-2878-F2FA-FFC2C3B2C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r="624"/>
          <a:stretch>
            <a:fillRect/>
          </a:stretch>
        </p:blipFill>
        <p:spPr bwMode="auto">
          <a:xfrm>
            <a:off x="0" y="640080"/>
            <a:ext cx="12198218" cy="62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D8E6F0E-F41B-306C-1100-9C02E94C4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351250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C6B6E21-8FDE-E335-1755-42EAEA1FD8AA}"/>
              </a:ext>
            </a:extLst>
          </p:cNvPr>
          <p:cNvSpPr txBox="1"/>
          <p:nvPr/>
        </p:nvSpPr>
        <p:spPr>
          <a:xfrm>
            <a:off x="980929" y="2263452"/>
            <a:ext cx="10230142" cy="1933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 u="sng" kern="1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PART </a:t>
            </a:r>
            <a:r>
              <a:rPr lang="vi-VN" sz="3600" b="1" u="sng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5: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ACHIEVEMENTS IN MACHINE DESIGN AND MANUFACTURING</a:t>
            </a:r>
            <a:endParaRPr lang="vi-VN" sz="3600" b="1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451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AC9724-CE7E-6A4D-C371-36883B927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0080"/>
            <a:ext cx="12192000" cy="6217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8EF0F4-EC26-483A-08D6-0ACADC54B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3"/>
          <a:stretch>
            <a:fillRect/>
          </a:stretch>
        </p:blipFill>
        <p:spPr>
          <a:xfrm>
            <a:off x="712788" y="3278391"/>
            <a:ext cx="4658911" cy="3203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FBCFE3-1262-7766-91AF-C744C3AA4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0"/>
          <a:stretch>
            <a:fillRect/>
          </a:stretch>
        </p:blipFill>
        <p:spPr>
          <a:xfrm>
            <a:off x="5807078" y="3278640"/>
            <a:ext cx="5841996" cy="3203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8F2BFE5-57C6-2701-F656-A87B84FA6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220808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312BA90-5ABB-9F60-B307-FA09E1B91D5C}"/>
              </a:ext>
            </a:extLst>
          </p:cNvPr>
          <p:cNvSpPr txBox="1"/>
          <p:nvPr/>
        </p:nvSpPr>
        <p:spPr>
          <a:xfrm>
            <a:off x="712789" y="732501"/>
            <a:ext cx="4700136" cy="2545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- Completed over 500 machine design projects, machine control programming, and exported designs to the Japanese market. The fields covered various industries such as automotive, semiconductor, and consumer goods.</a:t>
            </a:r>
            <a:r>
              <a:rPr lang="vi-VN" sz="18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- Designed and manufactured over 300 automation systems primarily serving the domestic market and some exports</a:t>
            </a:r>
            <a:endParaRPr lang="vi-VN" sz="18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DD267DA0-70AA-138A-0DEE-F83B02813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78" y="815937"/>
            <a:ext cx="5841996" cy="2261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4466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BA1D0F-4C4B-02B5-A7DD-B4944C5F1723}"/>
              </a:ext>
            </a:extLst>
          </p:cNvPr>
          <p:cNvSpPr txBox="1"/>
          <p:nvPr/>
        </p:nvSpPr>
        <p:spPr>
          <a:xfrm>
            <a:off x="368299" y="4327425"/>
            <a:ext cx="11734801" cy="2544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b="1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B. TECHNOLOGICAL INNOVATION ORIENTATION</a:t>
            </a:r>
            <a:endParaRPr lang="vi-VN" sz="23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b="1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1. Implement comprehensive digitalization of production and business management activities.</a:t>
            </a:r>
            <a:endParaRPr lang="vi-VN" sz="23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b="1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2. Continue to develop and package comprehensive solutions for automation, control, and robotics</a:t>
            </a:r>
            <a:r>
              <a:rPr lang="en-US" sz="23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; Based on IDEA's research and combined with advanced solutions from collaborating </a:t>
            </a:r>
            <a:r>
              <a:rPr lang="vi-VN" sz="2300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partners</a:t>
            </a:r>
            <a:r>
              <a:rPr lang="en-US" sz="23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such as Siemens, </a:t>
            </a:r>
            <a:r>
              <a:rPr lang="en-US" sz="2300" kern="1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BeckHoff</a:t>
            </a:r>
            <a:r>
              <a:rPr lang="en-US" sz="23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, Seer...</a:t>
            </a:r>
            <a:endParaRPr lang="vi-VN" sz="23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734F27-25FF-9438-2037-94794DDC4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3304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8494E4-360C-FCFF-8131-BE4261EAA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160" y="999726"/>
            <a:ext cx="2458045" cy="220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31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043D-9090-E865-4185-4E6F5DB07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6D95E6-160A-25C8-715F-EC42EFC56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58B482-27F1-CD12-C2AC-66F31AD22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487" y="0"/>
            <a:ext cx="7017026" cy="630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2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10" descr="Tải ngay những mẫu background powerpoint đoàn thanh niên đẹp và chuyên  nghiệp nhất">
            <a:extLst>
              <a:ext uri="{FF2B5EF4-FFF2-40B4-BE49-F238E27FC236}">
                <a16:creationId xmlns:a16="http://schemas.microsoft.com/office/drawing/2014/main" id="{1AF3A3BE-FC72-16C5-E162-016AE884EA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r="624"/>
          <a:stretch>
            <a:fillRect/>
          </a:stretch>
        </p:blipFill>
        <p:spPr bwMode="auto">
          <a:xfrm>
            <a:off x="0" y="516835"/>
            <a:ext cx="12198218" cy="634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14C3B6-6D92-BD22-89F8-D9CEEDAFA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660765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DDAFEE-9070-576C-C9B8-B3FE50BADB5C}"/>
              </a:ext>
            </a:extLst>
          </p:cNvPr>
          <p:cNvSpPr txBox="1"/>
          <p:nvPr/>
        </p:nvSpPr>
        <p:spPr>
          <a:xfrm>
            <a:off x="1426998" y="2555981"/>
            <a:ext cx="9338004" cy="1340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 u="sng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PART 1: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INDUSTRIAL OWNERSHIP, COPYRIGHT</a:t>
            </a:r>
            <a:endParaRPr lang="vi-VN" sz="36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9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EB11DCF-C527-8D87-0C02-B7E6412DA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"/>
            <a:ext cx="12192000" cy="621792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94B0405-449A-22EB-3A76-37B77DA4F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858951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662E983-B2FF-64F7-16F4-349C131632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49" t="7194" r="15909" b="3141"/>
          <a:stretch/>
        </p:blipFill>
        <p:spPr>
          <a:xfrm>
            <a:off x="3974955" y="1886967"/>
            <a:ext cx="3862169" cy="2262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AC1743-A711-C95E-4C03-88B203137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083" y="1886967"/>
            <a:ext cx="3278038" cy="452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5F519D-2A62-B9AA-123B-C20DCE128192}"/>
              </a:ext>
            </a:extLst>
          </p:cNvPr>
          <p:cNvSpPr txBox="1"/>
          <p:nvPr/>
        </p:nvSpPr>
        <p:spPr>
          <a:xfrm>
            <a:off x="1585098" y="806167"/>
            <a:ext cx="86418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 OF </a:t>
            </a:r>
            <a:endParaRPr lang="vi-VN" sz="23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- DELTA ROBOT CONTROL SOFTWARE</a:t>
            </a:r>
            <a:endParaRPr lang="vi-VN" sz="23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ADDAAD-544F-D78C-73FE-87DFB3170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4954" y="4315393"/>
            <a:ext cx="3862169" cy="2097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190897-C42C-D26B-BC03-AD6437D6C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673" y="1886173"/>
            <a:ext cx="3099321" cy="4526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2912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CB3AFD-9076-9E5F-658F-D901390F9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0080"/>
            <a:ext cx="12192000" cy="621792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875F82-12AA-C17F-0142-C41EC7331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858951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46F41DA-86A3-AA2F-7940-66F504B132C7}"/>
              </a:ext>
            </a:extLst>
          </p:cNvPr>
          <p:cNvSpPr txBox="1"/>
          <p:nvPr/>
        </p:nvSpPr>
        <p:spPr>
          <a:xfrm>
            <a:off x="2057750" y="805375"/>
            <a:ext cx="80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 OF </a:t>
            </a:r>
            <a:endParaRPr lang="vi-VN" sz="23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- AGV CONTROL SOFTWARE</a:t>
            </a:r>
            <a:endParaRPr lang="vi-VN" sz="23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03C741-6F86-734D-7B6C-90D1E2634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  <a14:imgEffect>
                      <a14:colorTemperature colorTemp="6519"/>
                    </a14:imgEffect>
                    <a14:imgEffect>
                      <a14:saturation sat="123000"/>
                    </a14:imgEffect>
                    <a14:imgEffect>
                      <a14:brightnessContrast contras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900" y="1663044"/>
            <a:ext cx="3179700" cy="4808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52D60B-BDA3-5B69-3213-A8688A239A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4524" y="1667357"/>
            <a:ext cx="4808495" cy="4808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425F04-1DFF-08D3-2A7A-6A2A38C07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610" y="1937804"/>
            <a:ext cx="2630733" cy="18633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16BA80-DA76-D212-2494-0F64668C7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187" y="4133320"/>
            <a:ext cx="2516364" cy="251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28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08E2D5CE-DF36-7781-28B5-289BB4000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"/>
            <a:ext cx="12192000" cy="6217920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2ABA9EE-5A03-D766-3323-243B85D7F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116936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EA655D7-E450-47B8-4D8F-EDBF9E3AC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08" y="1616540"/>
            <a:ext cx="3513720" cy="4979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E335B6-4F55-D129-97DB-7AA03E175856}"/>
              </a:ext>
            </a:extLst>
          </p:cNvPr>
          <p:cNvSpPr txBox="1"/>
          <p:nvPr/>
        </p:nvSpPr>
        <p:spPr>
          <a:xfrm>
            <a:off x="2788885" y="816321"/>
            <a:ext cx="66142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EXCLUSIVE PATENT FOR </a:t>
            </a:r>
            <a:r>
              <a:rPr lang="vi-VN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AUTOMATED GUIDED</a:t>
            </a:r>
            <a:r>
              <a:rPr lang="fr-FR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VEHICLE (AGV) MOTION SYSTEM</a:t>
            </a:r>
            <a:endParaRPr lang="vi-VN" sz="23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C63104-0074-1B4D-8F7E-1042EAC3A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659" y="1926079"/>
            <a:ext cx="2952324" cy="20666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E451F8-21AB-C169-A391-B257D259A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329" y="4400618"/>
            <a:ext cx="3017526" cy="21372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1F5AF8-3A18-22A6-F40C-F8E63C2008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052" y="4203842"/>
            <a:ext cx="2139538" cy="23340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B65B7C3-9940-7CA8-78D6-34B5E3BB39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85" y="1919249"/>
            <a:ext cx="2222427" cy="233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3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Tải ngay những mẫu background powerpoint đoàn thanh niên đẹp và chuyên  nghiệp nhất">
            <a:extLst>
              <a:ext uri="{FF2B5EF4-FFF2-40B4-BE49-F238E27FC236}">
                <a16:creationId xmlns:a16="http://schemas.microsoft.com/office/drawing/2014/main" id="{D74B41DC-3511-3439-3729-41562BE178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r="624"/>
          <a:stretch>
            <a:fillRect/>
          </a:stretch>
        </p:blipFill>
        <p:spPr bwMode="auto">
          <a:xfrm>
            <a:off x="0" y="516835"/>
            <a:ext cx="12198218" cy="634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D06F05-BD1E-2C9A-B74A-7B8D09721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205080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E1CAF10-4BDE-EB3D-0AD5-B6711B9744D9}"/>
              </a:ext>
            </a:extLst>
          </p:cNvPr>
          <p:cNvSpPr txBox="1"/>
          <p:nvPr/>
        </p:nvSpPr>
        <p:spPr>
          <a:xfrm>
            <a:off x="1904416" y="2758752"/>
            <a:ext cx="8383167" cy="1340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 u="sng" kern="1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PART </a:t>
            </a:r>
            <a:r>
              <a:rPr lang="vi-VN" sz="3600" b="1" u="sng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2: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 kern="1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TRADEMARK</a:t>
            </a:r>
            <a:endParaRPr lang="vi-VN" sz="36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465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DA65AE1-E317-C492-EBE7-12521B850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"/>
            <a:ext cx="12192000" cy="6217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DD0838-6012-1C9D-F6E1-5CCAED35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03" y="1526367"/>
            <a:ext cx="3657584" cy="5122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A53A1AEA-CB22-99E7-E7E5-22A9E4A9C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813757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190EEAF-337E-8DAC-ABF0-7E206075CEA6}"/>
              </a:ext>
            </a:extLst>
          </p:cNvPr>
          <p:cNvSpPr txBox="1"/>
          <p:nvPr/>
        </p:nvSpPr>
        <p:spPr>
          <a:xfrm>
            <a:off x="2057749" y="683368"/>
            <a:ext cx="80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300" b="1">
                <a:solidFill>
                  <a:schemeClr val="accent1">
                    <a:lumMod val="50000"/>
                  </a:schemeClr>
                </a:solidFill>
                <a:latin typeface="+mj-lt"/>
              </a:rPr>
              <a:t>CERTIFICATE OF</a:t>
            </a:r>
          </a:p>
          <a:p>
            <a:pPr algn="ctr"/>
            <a:r>
              <a:rPr lang="vi-VN" sz="2300" b="1">
                <a:solidFill>
                  <a:schemeClr val="accent1">
                    <a:lumMod val="50000"/>
                  </a:schemeClr>
                </a:solidFill>
                <a:latin typeface="+mj-lt"/>
              </a:rPr>
              <a:t>EXCLUSIVE TRADEMARK</a:t>
            </a:r>
            <a:endParaRPr lang="vi-VN" sz="23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CFCA46-CF6B-4D09-6E72-36BF5C7DE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654" y="1538111"/>
            <a:ext cx="3606693" cy="5098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75F6FB-FFE1-82A5-9043-A399964260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8514" y="1538110"/>
            <a:ext cx="3597078" cy="5098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79FDD299-387A-8DB3-346B-F6DDA2CF6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444" y="4348313"/>
            <a:ext cx="1468502" cy="4420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76902D5-83F6-D142-B23F-C1CD017757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275" y="4313657"/>
            <a:ext cx="2102013" cy="5113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B615998-6F5B-4CF5-6CC3-939BADCBB9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139" t="2141" r="2213" b="4561"/>
          <a:stretch/>
        </p:blipFill>
        <p:spPr>
          <a:xfrm>
            <a:off x="9245618" y="4331761"/>
            <a:ext cx="1485938" cy="4751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76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Tải ngay những mẫu background powerpoint đoàn thanh niên đẹp và chuyên  nghiệp nhất">
            <a:extLst>
              <a:ext uri="{FF2B5EF4-FFF2-40B4-BE49-F238E27FC236}">
                <a16:creationId xmlns:a16="http://schemas.microsoft.com/office/drawing/2014/main" id="{068BB13A-4FF6-5BD2-874E-70D8C7C30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r="624"/>
          <a:stretch>
            <a:fillRect/>
          </a:stretch>
        </p:blipFill>
        <p:spPr bwMode="auto">
          <a:xfrm>
            <a:off x="0" y="640080"/>
            <a:ext cx="12198218" cy="62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511A56-0939-9ACF-117B-A5E26B336A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089097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FB24F03-11D1-20CF-D734-25661411E484}"/>
              </a:ext>
            </a:extLst>
          </p:cNvPr>
          <p:cNvSpPr txBox="1"/>
          <p:nvPr/>
        </p:nvSpPr>
        <p:spPr>
          <a:xfrm>
            <a:off x="980929" y="2263452"/>
            <a:ext cx="10230142" cy="2035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 u="sng" kern="1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PART </a:t>
            </a:r>
            <a:r>
              <a:rPr lang="vi-VN" sz="3600" b="1" u="sng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3: </a:t>
            </a:r>
          </a:p>
          <a:p>
            <a:pPr algn="ctr">
              <a:spcAft>
                <a:spcPts val="800"/>
              </a:spcAft>
            </a:pPr>
            <a:r>
              <a:rPr lang="en-US" sz="3600" b="1" kern="1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MEMBER COMPAN</a:t>
            </a:r>
            <a:r>
              <a:rPr lang="vi-VN" sz="3600" b="1" kern="1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IES</a:t>
            </a:r>
            <a:r>
              <a:rPr lang="en-US" sz="3600" b="1" kern="1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vi-VN" sz="3600" b="1" kern="1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WHICH ARE</a:t>
            </a:r>
            <a:r>
              <a:rPr lang="en-US" sz="3600" b="1" kern="1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endParaRPr lang="vi-VN" sz="3600" b="1" kern="10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kern="1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SCIENCE AND TECHNOLOGY ENTERPRISE</a:t>
            </a:r>
            <a:r>
              <a:rPr lang="vi-VN" sz="3600" b="1" kern="1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</a:t>
            </a:r>
            <a:endParaRPr lang="vi-VN" sz="3600" b="1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02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116D6-EA4C-F9C7-E293-47A681C8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F6791E1-8F7A-33A9-CF03-49FCB868A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009" y="1825625"/>
            <a:ext cx="5795982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17A5C2-D79D-4EE5-6DDF-E62F75F6B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0080"/>
            <a:ext cx="12192000" cy="621792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706B46-4690-A946-260A-B9BD0AD2F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554082"/>
              </p:ext>
            </p:extLst>
          </p:nvPr>
        </p:nvGraphicFramePr>
        <p:xfrm>
          <a:off x="0" y="0"/>
          <a:ext cx="12192000" cy="640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55215">
                  <a:extLst>
                    <a:ext uri="{9D8B030D-6E8A-4147-A177-3AD203B41FA5}">
                      <a16:colId xmlns:a16="http://schemas.microsoft.com/office/drawing/2014/main" val="2114696296"/>
                    </a:ext>
                  </a:extLst>
                </a:gridCol>
                <a:gridCol w="1736785">
                  <a:extLst>
                    <a:ext uri="{9D8B030D-6E8A-4147-A177-3AD203B41FA5}">
                      <a16:colId xmlns:a16="http://schemas.microsoft.com/office/drawing/2014/main" val="1379300679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Group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 TECHNOLOGY CORPORATION JSC</a:t>
                      </a:r>
                      <a:endParaRPr lang="vi-VN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4706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9C28191-86F7-67C0-05AA-85A5FF477171}"/>
              </a:ext>
            </a:extLst>
          </p:cNvPr>
          <p:cNvSpPr txBox="1"/>
          <p:nvPr/>
        </p:nvSpPr>
        <p:spPr>
          <a:xfrm>
            <a:off x="2685700" y="775017"/>
            <a:ext cx="682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 AND TECHNOLOGY ENTERPRISE - IDEA TECHNOLOGY JOINT STOCK COMPANY</a:t>
            </a:r>
            <a:endParaRPr lang="vi-VN" sz="23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BE26A8-240F-AEDC-13E6-10CD3F9CA9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55"/>
          <a:stretch/>
        </p:blipFill>
        <p:spPr>
          <a:xfrm>
            <a:off x="444489" y="1695845"/>
            <a:ext cx="3343140" cy="489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4A19CDC8-CC24-5F68-5ED5-BBF1BFDDBA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617" b="24617"/>
          <a:stretch>
            <a:fillRect/>
          </a:stretch>
        </p:blipFill>
        <p:spPr>
          <a:xfrm>
            <a:off x="4140037" y="4384627"/>
            <a:ext cx="7699553" cy="2198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98C1CF9-332F-0E20-2826-FF544156EF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77" b="5271"/>
          <a:stretch/>
        </p:blipFill>
        <p:spPr>
          <a:xfrm>
            <a:off x="4140038" y="1705016"/>
            <a:ext cx="7699552" cy="2440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9344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64ECFFF303A749B759B27279A2B4AF" ma:contentTypeVersion="15" ma:contentTypeDescription="Create a new document." ma:contentTypeScope="" ma:versionID="d8178a069210b6223522e80469b1fa34">
  <xsd:schema xmlns:xsd="http://www.w3.org/2001/XMLSchema" xmlns:xs="http://www.w3.org/2001/XMLSchema" xmlns:p="http://schemas.microsoft.com/office/2006/metadata/properties" xmlns:ns2="be5f32a1-95f6-4b3d-8efc-edf0de09c44f" xmlns:ns3="74563807-b92a-4efa-8043-05b2fe41ec48" targetNamespace="http://schemas.microsoft.com/office/2006/metadata/properties" ma:root="true" ma:fieldsID="fa3a036eb9f9fe913e43f9da2ffbd194" ns2:_="" ns3:_="">
    <xsd:import namespace="be5f32a1-95f6-4b3d-8efc-edf0de09c44f"/>
    <xsd:import namespace="74563807-b92a-4efa-8043-05b2fe41ec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5f32a1-95f6-4b3d-8efc-edf0de09c4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176ca07-d03b-411a-94be-8e7a0e7790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63807-b92a-4efa-8043-05b2fe41ec4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94addbc-8ad6-42b5-b9cb-85e180437d4f}" ma:internalName="TaxCatchAll" ma:showField="CatchAllData" ma:web="74563807-b92a-4efa-8043-05b2fe41ec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68BDDB-DB00-4ED9-832A-F478C9937B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AF26DC-1031-449E-9BE1-85039DAB4E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5f32a1-95f6-4b3d-8efc-edf0de09c44f"/>
    <ds:schemaRef ds:uri="74563807-b92a-4efa-8043-05b2fe41ec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368</Words>
  <Application>Microsoft Office PowerPoint</Application>
  <PresentationFormat>Widescreen</PresentationFormat>
  <Paragraphs>58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IDEA_ISO (Ngự)</dc:creator>
  <cp:lastModifiedBy>IDEA_Sales Dept (Lap)</cp:lastModifiedBy>
  <cp:revision>29</cp:revision>
  <cp:lastPrinted>2023-11-06T02:58:58Z</cp:lastPrinted>
  <dcterms:created xsi:type="dcterms:W3CDTF">2023-09-26T06:28:34Z</dcterms:created>
  <dcterms:modified xsi:type="dcterms:W3CDTF">2025-10-24T07:05:14Z</dcterms:modified>
</cp:coreProperties>
</file>